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3" r:id="rId1"/>
  </p:sldMasterIdLst>
  <p:notesMasterIdLst>
    <p:notesMasterId r:id="rId25"/>
  </p:notesMasterIdLst>
  <p:sldIdLst>
    <p:sldId id="553" r:id="rId2"/>
    <p:sldId id="577" r:id="rId3"/>
    <p:sldId id="600" r:id="rId4"/>
    <p:sldId id="557" r:id="rId5"/>
    <p:sldId id="558" r:id="rId6"/>
    <p:sldId id="559" r:id="rId7"/>
    <p:sldId id="601" r:id="rId8"/>
    <p:sldId id="561" r:id="rId9"/>
    <p:sldId id="562" r:id="rId10"/>
    <p:sldId id="602" r:id="rId11"/>
    <p:sldId id="564" r:id="rId12"/>
    <p:sldId id="565" r:id="rId13"/>
    <p:sldId id="566" r:id="rId14"/>
    <p:sldId id="603" r:id="rId15"/>
    <p:sldId id="568" r:id="rId16"/>
    <p:sldId id="570" r:id="rId17"/>
    <p:sldId id="604" r:id="rId18"/>
    <p:sldId id="572" r:id="rId19"/>
    <p:sldId id="573" r:id="rId20"/>
    <p:sldId id="605" r:id="rId21"/>
    <p:sldId id="575" r:id="rId22"/>
    <p:sldId id="576" r:id="rId23"/>
    <p:sldId id="606" r:id="rId24"/>
  </p:sldIdLst>
  <p:sldSz cx="9144000" cy="5143500" type="screen16x9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DF5"/>
    <a:srgbClr val="AFDE62"/>
    <a:srgbClr val="0C7252"/>
    <a:srgbClr val="0B6549"/>
    <a:srgbClr val="2C8E38"/>
    <a:srgbClr val="F3FFFD"/>
    <a:srgbClr val="004A95"/>
    <a:srgbClr val="FFFFFF"/>
    <a:srgbClr val="F7FCFF"/>
    <a:srgbClr val="E3EE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700" autoAdjust="0"/>
  </p:normalViewPr>
  <p:slideViewPr>
    <p:cSldViewPr>
      <p:cViewPr varScale="1">
        <p:scale>
          <a:sx n="116" d="100"/>
          <a:sy n="116" d="100"/>
        </p:scale>
        <p:origin x="654" y="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2778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ADD754-F49E-4351-AAFE-19D83F43501C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F6036-E835-44CB-A25A-34C755DFD5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33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44330-D65E-433C-A90B-DC730FD555C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7418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44330-D65E-433C-A90B-DC730FD555C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12207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44330-D65E-433C-A90B-DC730FD555C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53531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44330-D65E-433C-A90B-DC730FD555C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74751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44330-D65E-433C-A90B-DC730FD555C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97603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44330-D65E-433C-A90B-DC730FD555C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43808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44330-D65E-433C-A90B-DC730FD555C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77684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44330-D65E-433C-A90B-DC730FD555C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17785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44330-D65E-433C-A90B-DC730FD555C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6973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758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381000" y="461023"/>
            <a:ext cx="22365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</a:rPr>
              <a:t>什么是碳达峰和碳中和</a:t>
            </a:r>
          </a:p>
        </p:txBody>
      </p:sp>
      <p:sp>
        <p:nvSpPr>
          <p:cNvPr id="3" name="矩形 2"/>
          <p:cNvSpPr/>
          <p:nvPr userDrawn="1"/>
        </p:nvSpPr>
        <p:spPr>
          <a:xfrm>
            <a:off x="189914" y="780757"/>
            <a:ext cx="8769151" cy="4206240"/>
          </a:xfrm>
          <a:prstGeom prst="rect">
            <a:avLst/>
          </a:prstGeom>
          <a:solidFill>
            <a:srgbClr val="FAFD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38150"/>
            <a:ext cx="317267" cy="30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664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节标题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381000" y="461023"/>
            <a:ext cx="22365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</a:rPr>
              <a:t>为什么提出碳中和目标</a:t>
            </a:r>
          </a:p>
        </p:txBody>
      </p:sp>
      <p:sp>
        <p:nvSpPr>
          <p:cNvPr id="3" name="矩形 2"/>
          <p:cNvSpPr/>
          <p:nvPr userDrawn="1"/>
        </p:nvSpPr>
        <p:spPr>
          <a:xfrm>
            <a:off x="189914" y="780757"/>
            <a:ext cx="8769151" cy="4206240"/>
          </a:xfrm>
          <a:prstGeom prst="rect">
            <a:avLst/>
          </a:prstGeom>
          <a:solidFill>
            <a:srgbClr val="FAFD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38150"/>
            <a:ext cx="317267" cy="30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055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节标题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381000" y="461023"/>
            <a:ext cx="22365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</a:rPr>
              <a:t>从何处发力推动碳减排</a:t>
            </a:r>
          </a:p>
        </p:txBody>
      </p:sp>
      <p:sp>
        <p:nvSpPr>
          <p:cNvPr id="3" name="矩形 2"/>
          <p:cNvSpPr/>
          <p:nvPr userDrawn="1"/>
        </p:nvSpPr>
        <p:spPr>
          <a:xfrm>
            <a:off x="189914" y="780757"/>
            <a:ext cx="8769151" cy="4206240"/>
          </a:xfrm>
          <a:prstGeom prst="rect">
            <a:avLst/>
          </a:prstGeom>
          <a:solidFill>
            <a:srgbClr val="FAFD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38150"/>
            <a:ext cx="317267" cy="30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354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节标题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381000" y="461023"/>
            <a:ext cx="22365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</a:rPr>
              <a:t>哪些地区可以率先达峰</a:t>
            </a:r>
          </a:p>
        </p:txBody>
      </p:sp>
      <p:sp>
        <p:nvSpPr>
          <p:cNvPr id="3" name="矩形 2"/>
          <p:cNvSpPr/>
          <p:nvPr userDrawn="1"/>
        </p:nvSpPr>
        <p:spPr>
          <a:xfrm>
            <a:off x="189914" y="780757"/>
            <a:ext cx="8769151" cy="4206240"/>
          </a:xfrm>
          <a:prstGeom prst="rect">
            <a:avLst/>
          </a:prstGeom>
          <a:solidFill>
            <a:srgbClr val="FAFD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38150"/>
            <a:ext cx="317267" cy="30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814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节标题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381000" y="461023"/>
            <a:ext cx="22365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</a:rPr>
              <a:t>低碳的发展有三大效益</a:t>
            </a:r>
          </a:p>
        </p:txBody>
      </p:sp>
      <p:sp>
        <p:nvSpPr>
          <p:cNvPr id="3" name="矩形 2"/>
          <p:cNvSpPr/>
          <p:nvPr userDrawn="1"/>
        </p:nvSpPr>
        <p:spPr>
          <a:xfrm>
            <a:off x="189914" y="780757"/>
            <a:ext cx="8769151" cy="4206240"/>
          </a:xfrm>
          <a:prstGeom prst="rect">
            <a:avLst/>
          </a:prstGeom>
          <a:solidFill>
            <a:srgbClr val="FAFD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38150"/>
            <a:ext cx="317267" cy="30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316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节标题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381000" y="461023"/>
            <a:ext cx="22365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</a:rPr>
              <a:t>实现碳中和我们怎么做</a:t>
            </a:r>
          </a:p>
        </p:txBody>
      </p:sp>
      <p:sp>
        <p:nvSpPr>
          <p:cNvPr id="3" name="矩形 2"/>
          <p:cNvSpPr/>
          <p:nvPr userDrawn="1"/>
        </p:nvSpPr>
        <p:spPr>
          <a:xfrm>
            <a:off x="189914" y="780757"/>
            <a:ext cx="8769151" cy="4206240"/>
          </a:xfrm>
          <a:prstGeom prst="rect">
            <a:avLst/>
          </a:prstGeom>
          <a:solidFill>
            <a:srgbClr val="FAFD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38150"/>
            <a:ext cx="317267" cy="30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095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189914" y="780757"/>
            <a:ext cx="8769151" cy="4206240"/>
          </a:xfrm>
          <a:prstGeom prst="rect">
            <a:avLst/>
          </a:prstGeom>
          <a:solidFill>
            <a:srgbClr val="FAFD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4076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B1B6A-AEF1-4ACD-BD61-958570690F55}" type="datetimeFigureOut">
              <a:rPr lang="zh-CN" altLang="en-US" smtClean="0"/>
              <a:t>2021/8/26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6CB991-6BD3-42F2-8A94-1903E94254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0558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676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55" r:id="rId8"/>
  </p:sldLayoutIdLst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12" Type="http://schemas.microsoft.com/office/2007/relationships/hdphoto" Target="../media/hdphoto4.wdp"/><Relationship Id="rId17" Type="http://schemas.openxmlformats.org/officeDocument/2006/relationships/image" Target="../media/image8.png"/><Relationship Id="rId2" Type="http://schemas.microsoft.com/office/2007/relationships/media" Target="../media/media1.wav"/><Relationship Id="rId16" Type="http://schemas.microsoft.com/office/2007/relationships/hdphoto" Target="../media/hdphoto6.wdp"/><Relationship Id="rId1" Type="http://schemas.openxmlformats.org/officeDocument/2006/relationships/audio" Target="NULL" TargetMode="External"/><Relationship Id="rId6" Type="http://schemas.microsoft.com/office/2007/relationships/hdphoto" Target="../media/hdphoto1.wdp"/><Relationship Id="rId11" Type="http://schemas.openxmlformats.org/officeDocument/2006/relationships/image" Target="../media/image5.png"/><Relationship Id="rId5" Type="http://schemas.openxmlformats.org/officeDocument/2006/relationships/image" Target="../media/image2.png"/><Relationship Id="rId15" Type="http://schemas.openxmlformats.org/officeDocument/2006/relationships/image" Target="../media/image7.png"/><Relationship Id="rId10" Type="http://schemas.microsoft.com/office/2007/relationships/hdphoto" Target="../media/hdphoto3.wdp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4.png"/><Relationship Id="rId14" Type="http://schemas.microsoft.com/office/2007/relationships/hdphoto" Target="../media/hdphoto5.wdp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9.png"/><Relationship Id="rId7" Type="http://schemas.openxmlformats.org/officeDocument/2006/relationships/image" Target="../media/image4.png"/><Relationship Id="rId12" Type="http://schemas.microsoft.com/office/2007/relationships/hdphoto" Target="../media/hdphoto9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11.png"/><Relationship Id="rId5" Type="http://schemas.openxmlformats.org/officeDocument/2006/relationships/image" Target="../media/image3.png"/><Relationship Id="rId10" Type="http://schemas.microsoft.com/office/2007/relationships/hdphoto" Target="../media/hdphoto8.wdp"/><Relationship Id="rId4" Type="http://schemas.microsoft.com/office/2007/relationships/hdphoto" Target="../media/hdphoto7.wdp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4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14.png"/><Relationship Id="rId5" Type="http://schemas.openxmlformats.org/officeDocument/2006/relationships/image" Target="../media/image3.png"/><Relationship Id="rId10" Type="http://schemas.microsoft.com/office/2007/relationships/hdphoto" Target="../media/hdphoto11.wdp"/><Relationship Id="rId4" Type="http://schemas.microsoft.com/office/2007/relationships/hdphoto" Target="../media/hdphoto10.wdp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4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14.png"/><Relationship Id="rId5" Type="http://schemas.openxmlformats.org/officeDocument/2006/relationships/image" Target="../media/image3.png"/><Relationship Id="rId10" Type="http://schemas.microsoft.com/office/2007/relationships/hdphoto" Target="../media/hdphoto11.wdp"/><Relationship Id="rId4" Type="http://schemas.microsoft.com/office/2007/relationships/hdphoto" Target="../media/hdphoto10.wdp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4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14.png"/><Relationship Id="rId5" Type="http://schemas.openxmlformats.org/officeDocument/2006/relationships/image" Target="../media/image3.png"/><Relationship Id="rId10" Type="http://schemas.microsoft.com/office/2007/relationships/hdphoto" Target="../media/hdphoto11.wdp"/><Relationship Id="rId4" Type="http://schemas.microsoft.com/office/2007/relationships/hdphoto" Target="../media/hdphoto10.wdp"/><Relationship Id="rId9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4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14.png"/><Relationship Id="rId5" Type="http://schemas.openxmlformats.org/officeDocument/2006/relationships/image" Target="../media/image3.png"/><Relationship Id="rId10" Type="http://schemas.microsoft.com/office/2007/relationships/hdphoto" Target="../media/hdphoto11.wdp"/><Relationship Id="rId4" Type="http://schemas.microsoft.com/office/2007/relationships/hdphoto" Target="../media/hdphoto10.wdp"/><Relationship Id="rId9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4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14.png"/><Relationship Id="rId5" Type="http://schemas.openxmlformats.org/officeDocument/2006/relationships/image" Target="../media/image3.png"/><Relationship Id="rId10" Type="http://schemas.microsoft.com/office/2007/relationships/hdphoto" Target="../media/hdphoto11.wdp"/><Relationship Id="rId4" Type="http://schemas.microsoft.com/office/2007/relationships/hdphoto" Target="../media/hdphoto10.wdp"/><Relationship Id="rId9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4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14.png"/><Relationship Id="rId5" Type="http://schemas.openxmlformats.org/officeDocument/2006/relationships/image" Target="../media/image3.png"/><Relationship Id="rId10" Type="http://schemas.microsoft.com/office/2007/relationships/hdphoto" Target="../media/hdphoto11.wdp"/><Relationship Id="rId4" Type="http://schemas.microsoft.com/office/2007/relationships/hdphoto" Target="../media/hdphoto10.wdp"/><Relationship Id="rId9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microsoft.com/office/2007/relationships/hdphoto" Target="../media/hdphoto5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Relationship Id="rId14" Type="http://schemas.microsoft.com/office/2007/relationships/hdphoto" Target="../media/hdphoto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72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85800" y="742950"/>
            <a:ext cx="7794812" cy="3886200"/>
          </a:xfrm>
          <a:prstGeom prst="rect">
            <a:avLst/>
          </a:prstGeom>
          <a:solidFill>
            <a:srgbClr val="FAFD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377" y="1276350"/>
            <a:ext cx="2743200" cy="274320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0" y="3003190"/>
            <a:ext cx="9144000" cy="2140310"/>
            <a:chOff x="0" y="3003190"/>
            <a:chExt cx="9144000" cy="214031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99505" y="3972761"/>
              <a:ext cx="3201295" cy="732589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003190"/>
              <a:ext cx="9144000" cy="2140310"/>
            </a:xfrm>
            <a:prstGeom prst="rect">
              <a:avLst/>
            </a:prstGeom>
          </p:spPr>
        </p:pic>
      </p:grp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7168" b="9022"/>
          <a:stretch/>
        </p:blipFill>
        <p:spPr>
          <a:xfrm flipH="1">
            <a:off x="-3" y="2530296"/>
            <a:ext cx="1433323" cy="26322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5EED0B1-5278-428F-9845-EA290F429A74}"/>
              </a:ext>
            </a:extLst>
          </p:cNvPr>
          <p:cNvSpPr txBox="1"/>
          <p:nvPr/>
        </p:nvSpPr>
        <p:spPr>
          <a:xfrm>
            <a:off x="1447800" y="1258420"/>
            <a:ext cx="4652457" cy="746306"/>
          </a:xfrm>
          <a:prstGeom prst="rect">
            <a:avLst/>
          </a:prstGeom>
          <a:noFill/>
        </p:spPr>
        <p:txBody>
          <a:bodyPr wrap="none" lIns="68531" tIns="34264" rIns="68531" bIns="34264" rtlCol="0">
            <a:spAutoFit/>
            <a:scene3d>
              <a:camera prst="orthographicFront"/>
              <a:lightRig rig="flat" dir="t"/>
            </a:scene3d>
            <a:sp3d extrusionH="38100">
              <a:extrusionClr>
                <a:srgbClr val="FBD04E"/>
              </a:extrusionClr>
            </a:sp3d>
          </a:bodyPr>
          <a:lstStyle>
            <a:defPPr>
              <a:defRPr lang="zh-CN"/>
            </a:defPPr>
            <a:lvl1pPr algn="ctr">
              <a:defRPr sz="4000" b="1">
                <a:gradFill flip="none" rotWithShape="1">
                  <a:gsLst>
                    <a:gs pos="0">
                      <a:srgbClr val="FBD04E">
                        <a:lumMod val="65000"/>
                        <a:lumOff val="35000"/>
                      </a:srgbClr>
                    </a:gs>
                    <a:gs pos="51000">
                      <a:srgbClr val="B87600">
                        <a:lumMod val="98000"/>
                        <a:lumOff val="2000"/>
                      </a:srgbClr>
                    </a:gs>
                    <a:gs pos="78000">
                      <a:srgbClr val="F4CF68">
                        <a:lumMod val="90000"/>
                        <a:lumOff val="10000"/>
                      </a:srgbClr>
                    </a:gs>
                    <a:gs pos="28000">
                      <a:srgbClr val="F4CF68">
                        <a:lumMod val="93000"/>
                        <a:lumOff val="7000"/>
                      </a:srgbClr>
                    </a:gs>
                    <a:gs pos="100000">
                      <a:srgbClr val="FBD04E">
                        <a:lumMod val="64000"/>
                        <a:lumOff val="36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317500" dist="38100" dir="2700000" algn="tl" rotWithShape="0">
                    <a:prstClr val="black">
                      <a:alpha val="59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l" defTabSz="685319">
              <a:defRPr/>
            </a:pPr>
            <a:r>
              <a:rPr lang="zh-CN" altLang="en-US" sz="4400" b="0" kern="0" dirty="0">
                <a:solidFill>
                  <a:schemeClr val="accent1"/>
                </a:solidFill>
                <a:effectLst/>
                <a:latin typeface="汉仪粗圆简" panose="02010600000101010101" pitchFamily="2" charset="-122"/>
                <a:ea typeface="汉仪粗圆简" panose="02010600000101010101" pitchFamily="2" charset="-122"/>
              </a:rPr>
              <a:t>碳达峰</a:t>
            </a:r>
            <a:r>
              <a:rPr lang="zh-CN" altLang="en-US" sz="4400" b="0" kern="0" dirty="0">
                <a:solidFill>
                  <a:schemeClr val="accent2"/>
                </a:solidFill>
                <a:effectLst/>
                <a:latin typeface="汉仪粗圆简" panose="02010600000101010101" pitchFamily="2" charset="-122"/>
                <a:ea typeface="汉仪粗圆简" panose="02010600000101010101" pitchFamily="2" charset="-122"/>
              </a:rPr>
              <a:t>碳中和</a:t>
            </a:r>
            <a:r>
              <a:rPr lang="zh-CN" altLang="en-US" sz="4400" b="0" kern="0" dirty="0">
                <a:solidFill>
                  <a:schemeClr val="accent1"/>
                </a:solidFill>
                <a:effectLst/>
                <a:latin typeface="汉仪粗圆简" panose="02010600000101010101" pitchFamily="2" charset="-122"/>
                <a:ea typeface="汉仪粗圆简" panose="02010600000101010101" pitchFamily="2" charset="-122"/>
              </a:rPr>
              <a:t>科普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EF5F4DE-6E7E-4B6F-93C6-6CEB3477D818}"/>
              </a:ext>
            </a:extLst>
          </p:cNvPr>
          <p:cNvSpPr/>
          <p:nvPr/>
        </p:nvSpPr>
        <p:spPr>
          <a:xfrm flipH="1">
            <a:off x="1452056" y="2114550"/>
            <a:ext cx="4640163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300" spc="300" dirty="0">
                <a:solidFill>
                  <a:schemeClr val="accent1"/>
                </a:solidFill>
                <a:latin typeface="+mn-ea"/>
              </a:rPr>
              <a:t>低碳</a:t>
            </a:r>
            <a:r>
              <a:rPr lang="zh-CN" altLang="en-US" sz="1300" spc="300" dirty="0" smtClean="0">
                <a:solidFill>
                  <a:schemeClr val="accent1"/>
                </a:solidFill>
                <a:latin typeface="+mn-ea"/>
              </a:rPr>
              <a:t>环保 </a:t>
            </a:r>
            <a:r>
              <a:rPr lang="en-US" altLang="zh-CN" sz="1300" spc="300" dirty="0" smtClean="0">
                <a:solidFill>
                  <a:schemeClr val="accent1"/>
                </a:solidFill>
                <a:latin typeface="+mn-ea"/>
              </a:rPr>
              <a:t>| </a:t>
            </a:r>
            <a:r>
              <a:rPr lang="zh-CN" altLang="en-US" sz="1300" spc="300" dirty="0" smtClean="0">
                <a:solidFill>
                  <a:schemeClr val="accent1"/>
                </a:solidFill>
                <a:latin typeface="+mn-ea"/>
              </a:rPr>
              <a:t>低</a:t>
            </a:r>
            <a:r>
              <a:rPr lang="zh-CN" altLang="en-US" sz="1300" spc="300" dirty="0">
                <a:solidFill>
                  <a:schemeClr val="accent1"/>
                </a:solidFill>
                <a:latin typeface="+mn-ea"/>
              </a:rPr>
              <a:t>碳</a:t>
            </a:r>
            <a:r>
              <a:rPr lang="zh-CN" altLang="en-US" sz="1300" spc="300" dirty="0" smtClean="0">
                <a:solidFill>
                  <a:schemeClr val="accent1"/>
                </a:solidFill>
                <a:latin typeface="+mn-ea"/>
              </a:rPr>
              <a:t>生活 </a:t>
            </a:r>
            <a:r>
              <a:rPr lang="en-US" altLang="zh-CN" sz="1300" spc="300" dirty="0" smtClean="0">
                <a:solidFill>
                  <a:schemeClr val="accent1"/>
                </a:solidFill>
                <a:latin typeface="+mn-ea"/>
              </a:rPr>
              <a:t>| </a:t>
            </a:r>
            <a:r>
              <a:rPr lang="zh-CN" altLang="en-US" sz="1300" spc="300" dirty="0" smtClean="0">
                <a:solidFill>
                  <a:schemeClr val="accent1"/>
                </a:solidFill>
                <a:latin typeface="+mn-ea"/>
              </a:rPr>
              <a:t>节能</a:t>
            </a:r>
            <a:r>
              <a:rPr lang="zh-CN" altLang="en-US" sz="1300" spc="300" dirty="0">
                <a:solidFill>
                  <a:schemeClr val="accent1"/>
                </a:solidFill>
                <a:latin typeface="+mn-ea"/>
              </a:rPr>
              <a:t>减</a:t>
            </a:r>
            <a:r>
              <a:rPr lang="zh-CN" altLang="en-US" sz="1300" spc="300" dirty="0" smtClean="0">
                <a:solidFill>
                  <a:schemeClr val="accent1"/>
                </a:solidFill>
                <a:latin typeface="+mn-ea"/>
              </a:rPr>
              <a:t>排 </a:t>
            </a:r>
            <a:r>
              <a:rPr lang="en-US" altLang="zh-CN" sz="1300" spc="300" dirty="0" smtClean="0">
                <a:solidFill>
                  <a:schemeClr val="accent1"/>
                </a:solidFill>
                <a:latin typeface="+mn-ea"/>
              </a:rPr>
              <a:t>| </a:t>
            </a:r>
            <a:r>
              <a:rPr lang="zh-CN" altLang="en-US" sz="1300" spc="300" dirty="0" smtClean="0">
                <a:solidFill>
                  <a:schemeClr val="accent1"/>
                </a:solidFill>
                <a:latin typeface="+mn-ea"/>
              </a:rPr>
              <a:t>绿色</a:t>
            </a:r>
            <a:r>
              <a:rPr lang="zh-CN" altLang="en-US" sz="1300" spc="300" dirty="0">
                <a:solidFill>
                  <a:schemeClr val="accent1"/>
                </a:solidFill>
                <a:latin typeface="+mn-ea"/>
              </a:rPr>
              <a:t>健康</a:t>
            </a:r>
          </a:p>
        </p:txBody>
      </p:sp>
      <p:sp>
        <p:nvSpPr>
          <p:cNvPr id="28" name="矩形 27"/>
          <p:cNvSpPr/>
          <p:nvPr/>
        </p:nvSpPr>
        <p:spPr>
          <a:xfrm>
            <a:off x="1433320" y="2520196"/>
            <a:ext cx="4644419" cy="5124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 smtClean="0">
                <a:solidFill>
                  <a:schemeClr val="accent1"/>
                </a:solidFill>
                <a:latin typeface="+mn-ea"/>
              </a:rPr>
              <a:t>carbon peak carbon neutralization </a:t>
            </a:r>
            <a:r>
              <a:rPr lang="en-US" altLang="zh-CN" sz="1050" dirty="0">
                <a:solidFill>
                  <a:schemeClr val="accent1"/>
                </a:solidFill>
                <a:latin typeface="+mn-ea"/>
              </a:rPr>
              <a:t>carbon peak carbon neutralization</a:t>
            </a:r>
            <a:endParaRPr lang="zh-CN" altLang="en-US" sz="1050" dirty="0">
              <a:solidFill>
                <a:schemeClr val="accent1"/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en-US" altLang="zh-CN" sz="1050" dirty="0" smtClean="0">
                <a:solidFill>
                  <a:schemeClr val="accent1"/>
                </a:solidFill>
                <a:latin typeface="+mn-ea"/>
              </a:rPr>
              <a:t>neutralization </a:t>
            </a:r>
            <a:r>
              <a:rPr lang="en-US" altLang="zh-CN" sz="1050" dirty="0">
                <a:solidFill>
                  <a:schemeClr val="accent1"/>
                </a:solidFill>
                <a:latin typeface="+mn-ea"/>
              </a:rPr>
              <a:t>carbon peak </a:t>
            </a:r>
            <a:r>
              <a:rPr lang="en-US" altLang="zh-CN" sz="1050" dirty="0" smtClean="0">
                <a:solidFill>
                  <a:schemeClr val="accent1"/>
                </a:solidFill>
                <a:latin typeface="+mn-ea"/>
              </a:rPr>
              <a:t>carbon</a:t>
            </a:r>
            <a:endParaRPr lang="zh-CN" altLang="en-US" sz="105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442330" y="3300509"/>
            <a:ext cx="2895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schemeClr val="accent1"/>
                </a:solidFill>
                <a:latin typeface="+mn-ea"/>
              </a:rPr>
              <a:t>瀚坤能源发展有限公司</a:t>
            </a:r>
            <a:endParaRPr lang="zh-CN" altLang="en-US" sz="1400" dirty="0">
              <a:solidFill>
                <a:schemeClr val="accent1"/>
              </a:solidFill>
              <a:latin typeface="+mn-ea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1537473" y="2410664"/>
            <a:ext cx="443611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14800" y="3453817"/>
            <a:ext cx="2738176" cy="155633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05153" y="2925699"/>
            <a:ext cx="1843871" cy="2223369"/>
          </a:xfrm>
          <a:prstGeom prst="rect">
            <a:avLst/>
          </a:prstGeom>
        </p:spPr>
      </p:pic>
      <p:pic>
        <p:nvPicPr>
          <p:cNvPr id="13" name="5cc1779ab42b2229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0160"/>
                  <p14:fade in="1000"/>
                </p14:media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681318" y="52400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917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2" decel="6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3" grpId="0" animBg="1"/>
      <p:bldP spid="5" grpId="0"/>
      <p:bldP spid="19" grpId="0"/>
      <p:bldP spid="28" grpId="0"/>
      <p:bldP spid="2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85800" y="742950"/>
            <a:ext cx="7848600" cy="3886200"/>
          </a:xfrm>
          <a:prstGeom prst="rect">
            <a:avLst/>
          </a:prstGeom>
          <a:solidFill>
            <a:srgbClr val="FAFD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5046"/>
          <a:stretch/>
        </p:blipFill>
        <p:spPr>
          <a:xfrm flipH="1">
            <a:off x="0" y="2502779"/>
            <a:ext cx="2123555" cy="1591693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 flipH="1">
            <a:off x="0" y="3003190"/>
            <a:ext cx="9144000" cy="2140310"/>
            <a:chOff x="0" y="3003190"/>
            <a:chExt cx="9144000" cy="214031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99505" y="3972761"/>
              <a:ext cx="3201295" cy="732589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003190"/>
              <a:ext cx="9144000" cy="2140310"/>
            </a:xfrm>
            <a:prstGeom prst="rect">
              <a:avLst/>
            </a:prstGeom>
          </p:spPr>
        </p:pic>
      </p:grp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88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1871"/>
          <a:stretch/>
        </p:blipFill>
        <p:spPr>
          <a:xfrm flipH="1">
            <a:off x="7234870" y="3259182"/>
            <a:ext cx="2011499" cy="1903368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1165592" y="1352550"/>
            <a:ext cx="815608" cy="1418828"/>
          </a:xfrm>
          <a:prstGeom prst="rect">
            <a:avLst/>
          </a:prstGeom>
        </p:spPr>
        <p:txBody>
          <a:bodyPr vert="eaVert" wrap="square" lIns="68580" tIns="34290" rIns="68580" bIns="34290">
            <a:spAutoFit/>
          </a:bodyPr>
          <a:lstStyle/>
          <a:p>
            <a:pPr defTabSz="685800">
              <a:defRPr/>
            </a:pPr>
            <a:r>
              <a:rPr lang="zh-CN" altLang="en-US" sz="4400" b="1" spc="225" dirty="0" smtClean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目录</a:t>
            </a:r>
            <a:endParaRPr sz="4400" b="1" spc="225" dirty="0">
              <a:solidFill>
                <a:schemeClr val="accent1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052378" y="1428750"/>
            <a:ext cx="2672021" cy="290952"/>
            <a:chOff x="3113365" y="1214277"/>
            <a:chExt cx="2836649" cy="290952"/>
          </a:xfrm>
        </p:grpSpPr>
        <p:sp>
          <p:nvSpPr>
            <p:cNvPr id="17" name="文本框 7"/>
            <p:cNvSpPr txBox="1"/>
            <p:nvPr/>
          </p:nvSpPr>
          <p:spPr>
            <a:xfrm>
              <a:off x="3113365" y="1220536"/>
              <a:ext cx="489752" cy="28469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68580" tIns="34290" rIns="68580" bIns="34290" rtlCol="0">
              <a:spAutoFit/>
            </a:bodyPr>
            <a:lstStyle/>
            <a:p>
              <a:pPr algn="ctr" defTabSz="685800"/>
              <a:r>
                <a:rPr lang="en-US" altLang="zh-CN" sz="1400" dirty="0" smtClean="0">
                  <a:solidFill>
                    <a:schemeClr val="bg1"/>
                  </a:solidFill>
                  <a:latin typeface="+mn-ea"/>
                  <a:cs typeface="+mn-ea"/>
                  <a:sym typeface="+mn-lt"/>
                </a:rPr>
                <a:t>01</a:t>
              </a:r>
              <a:endParaRPr lang="en-US" altLang="zh-CN" sz="1400" dirty="0">
                <a:solidFill>
                  <a:schemeClr val="bg1"/>
                </a:solidFill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8" name="文本框 15"/>
            <p:cNvSpPr txBox="1"/>
            <p:nvPr/>
          </p:nvSpPr>
          <p:spPr>
            <a:xfrm>
              <a:off x="3679317" y="1214277"/>
              <a:ext cx="2270697" cy="284693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lIns="68580" tIns="34290" rIns="68580" bIns="34290" rtlCol="0">
              <a:spAutoFit/>
            </a:bodyPr>
            <a:lstStyle/>
            <a:p>
              <a:pPr algn="ctr" defTabSz="685800"/>
              <a:r>
                <a:rPr lang="zh-CN" altLang="en-US" sz="1400" dirty="0">
                  <a:solidFill>
                    <a:schemeClr val="accent1"/>
                  </a:solidFill>
                  <a:latin typeface="+mn-ea"/>
                  <a:cs typeface="+mn-ea"/>
                  <a:sym typeface="+mn-lt"/>
                </a:rPr>
                <a:t>什么是碳达峰和碳中和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052378" y="2221012"/>
            <a:ext cx="2672022" cy="290952"/>
            <a:chOff x="3113365" y="1214277"/>
            <a:chExt cx="2836650" cy="290952"/>
          </a:xfrm>
        </p:grpSpPr>
        <p:sp>
          <p:nvSpPr>
            <p:cNvPr id="21" name="文本框 7"/>
            <p:cNvSpPr txBox="1"/>
            <p:nvPr/>
          </p:nvSpPr>
          <p:spPr>
            <a:xfrm>
              <a:off x="3113365" y="1220536"/>
              <a:ext cx="489752" cy="28469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square" lIns="68580" tIns="34290" rIns="68580" bIns="34290" rtlCol="0">
              <a:spAutoFit/>
            </a:bodyPr>
            <a:lstStyle/>
            <a:p>
              <a:pPr algn="ctr" defTabSz="685800"/>
              <a:r>
                <a:rPr lang="en-US" altLang="zh-CN" sz="1400" dirty="0" smtClean="0">
                  <a:solidFill>
                    <a:schemeClr val="bg1"/>
                  </a:solidFill>
                  <a:latin typeface="+mn-ea"/>
                  <a:cs typeface="+mn-ea"/>
                  <a:sym typeface="+mn-lt"/>
                </a:rPr>
                <a:t>02</a:t>
              </a:r>
              <a:endParaRPr lang="en-US" altLang="zh-CN" sz="1400" dirty="0">
                <a:solidFill>
                  <a:schemeClr val="bg1"/>
                </a:solidFill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2" name="文本框 15"/>
            <p:cNvSpPr txBox="1"/>
            <p:nvPr/>
          </p:nvSpPr>
          <p:spPr>
            <a:xfrm>
              <a:off x="3679317" y="1214277"/>
              <a:ext cx="2270698" cy="284693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lIns="68580" tIns="34290" rIns="68580" bIns="34290" rtlCol="0">
              <a:spAutoFit/>
            </a:bodyPr>
            <a:lstStyle/>
            <a:p>
              <a:pPr algn="ctr" defTabSz="685800"/>
              <a:r>
                <a:rPr lang="zh-CN" altLang="en-US" sz="1400" dirty="0" smtClean="0">
                  <a:solidFill>
                    <a:schemeClr val="accent1"/>
                  </a:solidFill>
                  <a:latin typeface="+mn-ea"/>
                  <a:cs typeface="+mn-ea"/>
                  <a:sym typeface="+mn-lt"/>
                </a:rPr>
                <a:t>为什么提出</a:t>
              </a:r>
              <a:r>
                <a:rPr lang="zh-CN" altLang="en-US" sz="1400" dirty="0">
                  <a:solidFill>
                    <a:schemeClr val="accent1"/>
                  </a:solidFill>
                  <a:latin typeface="+mn-ea"/>
                  <a:cs typeface="+mn-ea"/>
                  <a:sym typeface="+mn-lt"/>
                </a:rPr>
                <a:t>碳中和目标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052378" y="3036541"/>
            <a:ext cx="2672022" cy="290952"/>
            <a:chOff x="3113365" y="1214277"/>
            <a:chExt cx="2836650" cy="290952"/>
          </a:xfrm>
        </p:grpSpPr>
        <p:sp>
          <p:nvSpPr>
            <p:cNvPr id="24" name="文本框 7"/>
            <p:cNvSpPr txBox="1"/>
            <p:nvPr/>
          </p:nvSpPr>
          <p:spPr>
            <a:xfrm>
              <a:off x="3113365" y="1220536"/>
              <a:ext cx="489752" cy="28469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68580" tIns="34290" rIns="68580" bIns="34290" rtlCol="0">
              <a:spAutoFit/>
            </a:bodyPr>
            <a:lstStyle/>
            <a:p>
              <a:pPr algn="ctr" defTabSz="685800"/>
              <a:r>
                <a:rPr lang="en-US" altLang="zh-CN" sz="1400" dirty="0" smtClean="0">
                  <a:solidFill>
                    <a:schemeClr val="bg1"/>
                  </a:solidFill>
                  <a:latin typeface="+mn-ea"/>
                  <a:cs typeface="+mn-ea"/>
                  <a:sym typeface="+mn-lt"/>
                </a:rPr>
                <a:t>03</a:t>
              </a:r>
              <a:endParaRPr lang="en-US" altLang="zh-CN" sz="1400" dirty="0">
                <a:solidFill>
                  <a:schemeClr val="bg1"/>
                </a:solidFill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5" name="文本框 15"/>
            <p:cNvSpPr txBox="1"/>
            <p:nvPr/>
          </p:nvSpPr>
          <p:spPr>
            <a:xfrm>
              <a:off x="3679317" y="1214277"/>
              <a:ext cx="2270698" cy="284693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lIns="68580" tIns="34290" rIns="68580" bIns="34290" rtlCol="0">
              <a:spAutoFit/>
            </a:bodyPr>
            <a:lstStyle/>
            <a:p>
              <a:pPr algn="ctr" defTabSz="685800"/>
              <a:r>
                <a:rPr lang="zh-CN" altLang="en-US" sz="1400" dirty="0">
                  <a:solidFill>
                    <a:schemeClr val="accent1"/>
                  </a:solidFill>
                  <a:latin typeface="+mn-ea"/>
                  <a:cs typeface="+mn-ea"/>
                  <a:sym typeface="+mn-lt"/>
                </a:rPr>
                <a:t>从何处发力推动碳减排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024178" y="1435009"/>
            <a:ext cx="2672022" cy="290952"/>
            <a:chOff x="3113365" y="1214277"/>
            <a:chExt cx="2836650" cy="290952"/>
          </a:xfrm>
        </p:grpSpPr>
        <p:sp>
          <p:nvSpPr>
            <p:cNvPr id="27" name="文本框 7"/>
            <p:cNvSpPr txBox="1"/>
            <p:nvPr/>
          </p:nvSpPr>
          <p:spPr>
            <a:xfrm>
              <a:off x="3113365" y="1220536"/>
              <a:ext cx="489752" cy="28469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square" lIns="68580" tIns="34290" rIns="68580" bIns="34290" rtlCol="0">
              <a:spAutoFit/>
            </a:bodyPr>
            <a:lstStyle/>
            <a:p>
              <a:pPr algn="ctr" defTabSz="685800"/>
              <a:r>
                <a:rPr lang="en-US" altLang="zh-CN" sz="1400" dirty="0" smtClean="0">
                  <a:solidFill>
                    <a:schemeClr val="bg1"/>
                  </a:solidFill>
                  <a:latin typeface="+mn-ea"/>
                  <a:cs typeface="+mn-ea"/>
                  <a:sym typeface="+mn-lt"/>
                </a:rPr>
                <a:t>04</a:t>
              </a:r>
              <a:endParaRPr lang="en-US" altLang="zh-CN" sz="1400" dirty="0">
                <a:solidFill>
                  <a:schemeClr val="bg1"/>
                </a:solidFill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0" name="文本框 15"/>
            <p:cNvSpPr txBox="1"/>
            <p:nvPr/>
          </p:nvSpPr>
          <p:spPr>
            <a:xfrm>
              <a:off x="3679317" y="1214277"/>
              <a:ext cx="2270698" cy="284693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lIns="68580" tIns="34290" rIns="68580" bIns="34290" rtlCol="0">
              <a:spAutoFit/>
            </a:bodyPr>
            <a:lstStyle/>
            <a:p>
              <a:pPr algn="ctr" defTabSz="685800"/>
              <a:r>
                <a:rPr lang="zh-CN" altLang="en-US" sz="1400" dirty="0">
                  <a:solidFill>
                    <a:schemeClr val="accent1"/>
                  </a:solidFill>
                  <a:latin typeface="+mn-ea"/>
                  <a:cs typeface="+mn-ea"/>
                  <a:sym typeface="+mn-lt"/>
                </a:rPr>
                <a:t>哪些地区可以率先达峰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024178" y="2227271"/>
            <a:ext cx="2672022" cy="290952"/>
            <a:chOff x="3113365" y="1214277"/>
            <a:chExt cx="2836650" cy="290952"/>
          </a:xfrm>
        </p:grpSpPr>
        <p:sp>
          <p:nvSpPr>
            <p:cNvPr id="33" name="文本框 7"/>
            <p:cNvSpPr txBox="1"/>
            <p:nvPr/>
          </p:nvSpPr>
          <p:spPr>
            <a:xfrm>
              <a:off x="3113365" y="1220536"/>
              <a:ext cx="489752" cy="28469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68580" tIns="34290" rIns="68580" bIns="34290" rtlCol="0">
              <a:spAutoFit/>
            </a:bodyPr>
            <a:lstStyle/>
            <a:p>
              <a:pPr algn="ctr" defTabSz="685800"/>
              <a:r>
                <a:rPr lang="en-US" altLang="zh-CN" sz="1400" dirty="0" smtClean="0">
                  <a:solidFill>
                    <a:schemeClr val="bg1"/>
                  </a:solidFill>
                  <a:latin typeface="+mn-ea"/>
                  <a:cs typeface="+mn-ea"/>
                  <a:sym typeface="+mn-lt"/>
                </a:rPr>
                <a:t>05</a:t>
              </a:r>
              <a:endParaRPr lang="en-US" altLang="zh-CN" sz="1400" dirty="0">
                <a:solidFill>
                  <a:schemeClr val="bg1"/>
                </a:solidFill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4" name="文本框 15"/>
            <p:cNvSpPr txBox="1"/>
            <p:nvPr/>
          </p:nvSpPr>
          <p:spPr>
            <a:xfrm>
              <a:off x="3679317" y="1214277"/>
              <a:ext cx="2270698" cy="284693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lIns="68580" tIns="34290" rIns="68580" bIns="34290" rtlCol="0">
              <a:spAutoFit/>
            </a:bodyPr>
            <a:lstStyle/>
            <a:p>
              <a:pPr algn="ctr" defTabSz="685800"/>
              <a:r>
                <a:rPr lang="zh-CN" altLang="en-US" sz="1400" dirty="0">
                  <a:solidFill>
                    <a:schemeClr val="accent1"/>
                  </a:solidFill>
                  <a:latin typeface="+mn-ea"/>
                  <a:cs typeface="+mn-ea"/>
                  <a:sym typeface="+mn-lt"/>
                </a:rPr>
                <a:t>低</a:t>
              </a:r>
              <a:r>
                <a:rPr lang="zh-CN" altLang="en-US" sz="1400" dirty="0" smtClean="0">
                  <a:solidFill>
                    <a:schemeClr val="accent1"/>
                  </a:solidFill>
                  <a:latin typeface="+mn-ea"/>
                  <a:cs typeface="+mn-ea"/>
                  <a:sym typeface="+mn-lt"/>
                </a:rPr>
                <a:t>碳的发展</a:t>
              </a:r>
              <a:r>
                <a:rPr lang="zh-CN" altLang="en-US" sz="1400" dirty="0">
                  <a:solidFill>
                    <a:schemeClr val="accent1"/>
                  </a:solidFill>
                  <a:latin typeface="+mn-ea"/>
                  <a:cs typeface="+mn-ea"/>
                  <a:sym typeface="+mn-lt"/>
                </a:rPr>
                <a:t>有三大效益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024178" y="3042798"/>
            <a:ext cx="2672022" cy="290952"/>
            <a:chOff x="3113365" y="1214277"/>
            <a:chExt cx="2836650" cy="290952"/>
          </a:xfrm>
        </p:grpSpPr>
        <p:sp>
          <p:nvSpPr>
            <p:cNvPr id="36" name="文本框 7"/>
            <p:cNvSpPr txBox="1"/>
            <p:nvPr/>
          </p:nvSpPr>
          <p:spPr>
            <a:xfrm>
              <a:off x="3113365" y="1220536"/>
              <a:ext cx="489752" cy="28469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square" lIns="68580" tIns="34290" rIns="68580" bIns="34290" rtlCol="0">
              <a:spAutoFit/>
            </a:bodyPr>
            <a:lstStyle/>
            <a:p>
              <a:pPr algn="ctr" defTabSz="685800"/>
              <a:r>
                <a:rPr lang="en-US" altLang="zh-CN" sz="1400" dirty="0" smtClean="0">
                  <a:solidFill>
                    <a:schemeClr val="bg1"/>
                  </a:solidFill>
                  <a:latin typeface="+mn-ea"/>
                  <a:cs typeface="+mn-ea"/>
                  <a:sym typeface="+mn-lt"/>
                </a:rPr>
                <a:t>06</a:t>
              </a:r>
              <a:endParaRPr lang="en-US" altLang="zh-CN" sz="1400" dirty="0">
                <a:solidFill>
                  <a:schemeClr val="bg1"/>
                </a:solidFill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7" name="文本框 15"/>
            <p:cNvSpPr txBox="1"/>
            <p:nvPr/>
          </p:nvSpPr>
          <p:spPr>
            <a:xfrm>
              <a:off x="3679317" y="1214277"/>
              <a:ext cx="2270698" cy="284693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lIns="68580" tIns="34290" rIns="68580" bIns="34290" rtlCol="0">
              <a:spAutoFit/>
            </a:bodyPr>
            <a:lstStyle/>
            <a:p>
              <a:pPr algn="ctr" defTabSz="685800"/>
              <a:r>
                <a:rPr lang="zh-CN" altLang="en-US" sz="1400" dirty="0">
                  <a:solidFill>
                    <a:schemeClr val="accent1"/>
                  </a:solidFill>
                  <a:latin typeface="+mn-ea"/>
                  <a:cs typeface="+mn-ea"/>
                  <a:sym typeface="+mn-lt"/>
                </a:rPr>
                <a:t>实现碳中和</a:t>
              </a:r>
              <a:r>
                <a:rPr lang="zh-CN" altLang="en-US" sz="1400" dirty="0" smtClean="0">
                  <a:solidFill>
                    <a:schemeClr val="accent1"/>
                  </a:solidFill>
                  <a:latin typeface="+mn-ea"/>
                  <a:cs typeface="+mn-ea"/>
                  <a:sym typeface="+mn-lt"/>
                </a:rPr>
                <a:t>我们怎么做</a:t>
              </a:r>
              <a:endParaRPr lang="zh-CN" altLang="en-US" sz="1400" dirty="0">
                <a:solidFill>
                  <a:schemeClr val="accent1"/>
                </a:solidFill>
                <a:latin typeface="+mn-ea"/>
                <a:cs typeface="+mn-ea"/>
                <a:sym typeface="+mn-lt"/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381" y="3506985"/>
            <a:ext cx="1453038" cy="1398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70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85800" y="742950"/>
            <a:ext cx="7848600" cy="3886200"/>
          </a:xfrm>
          <a:prstGeom prst="rect">
            <a:avLst/>
          </a:prstGeom>
          <a:solidFill>
            <a:srgbClr val="FAFD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1000" y="2297864"/>
            <a:ext cx="1553253" cy="1950286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 flipH="1">
            <a:off x="0" y="3003190"/>
            <a:ext cx="9144000" cy="2140310"/>
            <a:chOff x="0" y="3003190"/>
            <a:chExt cx="9144000" cy="214031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99505" y="3972761"/>
              <a:ext cx="3201295" cy="732589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003190"/>
              <a:ext cx="9144000" cy="2140310"/>
            </a:xfrm>
            <a:prstGeom prst="rect">
              <a:avLst/>
            </a:prstGeom>
          </p:spPr>
        </p:pic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896" y="3361298"/>
            <a:ext cx="1766104" cy="1572652"/>
          </a:xfrm>
          <a:prstGeom prst="rect">
            <a:avLst/>
          </a:prstGeom>
        </p:spPr>
      </p:pic>
      <p:sp>
        <p:nvSpPr>
          <p:cNvPr id="28" name="TextBox 48"/>
          <p:cNvSpPr txBox="1"/>
          <p:nvPr/>
        </p:nvSpPr>
        <p:spPr>
          <a:xfrm>
            <a:off x="2070484" y="2166077"/>
            <a:ext cx="539711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800"/>
            <a:r>
              <a:rPr lang="zh-CN" altLang="en-US" sz="40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什么是碳达峰和碳中和</a:t>
            </a:r>
          </a:p>
        </p:txBody>
      </p:sp>
      <p:sp>
        <p:nvSpPr>
          <p:cNvPr id="29" name="TextBox 48"/>
          <p:cNvSpPr txBox="1"/>
          <p:nvPr/>
        </p:nvSpPr>
        <p:spPr>
          <a:xfrm>
            <a:off x="2070484" y="1428750"/>
            <a:ext cx="266700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800"/>
            <a:r>
              <a:rPr lang="zh-CN" altLang="en-US" sz="4000" spc="600" dirty="0" smtClean="0">
                <a:solidFill>
                  <a:schemeClr val="accent1"/>
                </a:solidFill>
                <a:latin typeface="+mn-ea"/>
                <a:cs typeface="+mn-ea"/>
                <a:sym typeface="+mn-lt"/>
              </a:rPr>
              <a:t>第一部分</a:t>
            </a:r>
            <a:endParaRPr lang="en-US" altLang="zh-CN" sz="4000" spc="600" dirty="0">
              <a:solidFill>
                <a:schemeClr val="accent1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057400" y="2841307"/>
            <a:ext cx="516851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>
                <a:solidFill>
                  <a:schemeClr val="accent1"/>
                </a:solidFill>
                <a:latin typeface="+mn-ea"/>
              </a:rPr>
              <a:t>carbon peak carbon neutralization carbon peak carbon </a:t>
            </a:r>
            <a:r>
              <a:rPr lang="en-US" altLang="zh-CN" sz="1000" dirty="0" smtClean="0">
                <a:solidFill>
                  <a:schemeClr val="accent1"/>
                </a:solidFill>
                <a:latin typeface="+mn-ea"/>
              </a:rPr>
              <a:t>neutralization carbon </a:t>
            </a:r>
            <a:r>
              <a:rPr lang="en-US" altLang="zh-CN" sz="1000" dirty="0">
                <a:solidFill>
                  <a:schemeClr val="accent1"/>
                </a:solidFill>
                <a:latin typeface="+mn-ea"/>
              </a:rPr>
              <a:t>peak </a:t>
            </a:r>
            <a:r>
              <a:rPr lang="en-US" altLang="zh-CN" sz="1000" dirty="0" smtClean="0">
                <a:solidFill>
                  <a:schemeClr val="accent1"/>
                </a:solidFill>
                <a:latin typeface="+mn-ea"/>
              </a:rPr>
              <a:t>neutralization </a:t>
            </a:r>
            <a:r>
              <a:rPr lang="en-US" altLang="zh-CN" sz="1000" dirty="0">
                <a:solidFill>
                  <a:schemeClr val="accent1"/>
                </a:solidFill>
                <a:latin typeface="+mn-ea"/>
              </a:rPr>
              <a:t>carbon peak carbon </a:t>
            </a:r>
            <a:r>
              <a:rPr lang="en-US" altLang="zh-CN" sz="1000" dirty="0" smtClean="0">
                <a:solidFill>
                  <a:schemeClr val="accent1"/>
                </a:solidFill>
                <a:latin typeface="+mn-ea"/>
              </a:rPr>
              <a:t>neutralization</a:t>
            </a:r>
            <a:endParaRPr lang="en-US" altLang="zh-CN" sz="1000" dirty="0">
              <a:solidFill>
                <a:schemeClr val="accent1"/>
              </a:solidFill>
              <a:latin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7000" y="3082813"/>
            <a:ext cx="2616969" cy="206068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049"/>
          <a:stretch/>
        </p:blipFill>
        <p:spPr>
          <a:xfrm>
            <a:off x="6274568" y="1322850"/>
            <a:ext cx="1269232" cy="49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996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8" grpId="0"/>
      <p:bldP spid="29" grpId="0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762000" y="1657350"/>
            <a:ext cx="7497502" cy="9025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350" dirty="0">
                <a:solidFill>
                  <a:srgbClr val="333333"/>
                </a:solidFill>
                <a:cs typeface="+mn-ea"/>
                <a:sym typeface="+mn-lt"/>
              </a:rPr>
              <a:t>碳达</a:t>
            </a:r>
            <a:r>
              <a:rPr lang="zh-CN" altLang="en-US" sz="1350" dirty="0" smtClean="0">
                <a:solidFill>
                  <a:srgbClr val="333333"/>
                </a:solidFill>
                <a:cs typeface="+mn-ea"/>
                <a:sym typeface="+mn-lt"/>
              </a:rPr>
              <a:t>峰，排放</a:t>
            </a:r>
            <a:r>
              <a:rPr lang="zh-CN" altLang="en-US" sz="1350" dirty="0">
                <a:solidFill>
                  <a:srgbClr val="333333"/>
                </a:solidFill>
                <a:cs typeface="+mn-ea"/>
                <a:sym typeface="+mn-lt"/>
              </a:rPr>
              <a:t>不再増长，</a:t>
            </a:r>
            <a:r>
              <a:rPr lang="zh-CN" altLang="en-US" sz="1350" dirty="0" smtClean="0">
                <a:solidFill>
                  <a:srgbClr val="333333"/>
                </a:solidFill>
                <a:cs typeface="+mn-ea"/>
                <a:sym typeface="+mn-lt"/>
              </a:rPr>
              <a:t>达到峰</a:t>
            </a:r>
            <a:r>
              <a:rPr lang="zh-CN" altLang="en-US" sz="1350" dirty="0">
                <a:solidFill>
                  <a:srgbClr val="333333"/>
                </a:solidFill>
                <a:cs typeface="+mn-ea"/>
                <a:sym typeface="+mn-lt"/>
              </a:rPr>
              <a:t>眛后逐步邮碳中和是指企业、团体或个人测算在一定时间内直接或间接产生的温室气体排放总量</a:t>
            </a:r>
            <a:r>
              <a:rPr lang="en-US" altLang="zh-CN" sz="1350" dirty="0">
                <a:solidFill>
                  <a:srgbClr val="333333"/>
                </a:solidFill>
                <a:cs typeface="+mn-ea"/>
                <a:sym typeface="+mn-lt"/>
              </a:rPr>
              <a:t>,</a:t>
            </a:r>
            <a:r>
              <a:rPr lang="zh-CN" altLang="en-US" sz="1350" dirty="0">
                <a:solidFill>
                  <a:srgbClr val="333333"/>
                </a:solidFill>
                <a:cs typeface="+mn-ea"/>
                <a:sym typeface="+mn-lt"/>
              </a:rPr>
              <a:t>然后通过植物造树造林、节能减排等形式</a:t>
            </a:r>
            <a:r>
              <a:rPr lang="en-US" altLang="zh-CN" sz="1350" dirty="0">
                <a:solidFill>
                  <a:srgbClr val="333333"/>
                </a:solidFill>
                <a:cs typeface="+mn-ea"/>
                <a:sym typeface="+mn-lt"/>
              </a:rPr>
              <a:t>, </a:t>
            </a:r>
            <a:r>
              <a:rPr lang="zh-CN" altLang="en-US" sz="1350" dirty="0">
                <a:solidFill>
                  <a:srgbClr val="333333"/>
                </a:solidFill>
                <a:cs typeface="+mn-ea"/>
                <a:sym typeface="+mn-lt"/>
              </a:rPr>
              <a:t>抵消自身产生的</a:t>
            </a:r>
            <a:r>
              <a:rPr lang="zh-CN" altLang="en-US" sz="1350" dirty="0" smtClean="0">
                <a:solidFill>
                  <a:srgbClr val="333333"/>
                </a:solidFill>
                <a:cs typeface="+mn-ea"/>
                <a:sym typeface="+mn-lt"/>
              </a:rPr>
              <a:t>二氧化碳</a:t>
            </a:r>
            <a:r>
              <a:rPr lang="zh-CN" altLang="en-US" sz="1350" dirty="0">
                <a:solidFill>
                  <a:srgbClr val="333333"/>
                </a:solidFill>
                <a:cs typeface="+mn-ea"/>
                <a:sym typeface="+mn-lt"/>
              </a:rPr>
              <a:t>排放量</a:t>
            </a:r>
            <a:r>
              <a:rPr lang="en-US" altLang="zh-CN" sz="1350" dirty="0">
                <a:solidFill>
                  <a:srgbClr val="333333"/>
                </a:solidFill>
                <a:cs typeface="+mn-ea"/>
                <a:sym typeface="+mn-lt"/>
              </a:rPr>
              <a:t>,</a:t>
            </a:r>
            <a:r>
              <a:rPr lang="zh-CN" altLang="en-US" sz="1350" dirty="0">
                <a:solidFill>
                  <a:srgbClr val="333333"/>
                </a:solidFill>
                <a:cs typeface="+mn-ea"/>
                <a:sym typeface="+mn-lt"/>
              </a:rPr>
              <a:t>实现</a:t>
            </a:r>
            <a:r>
              <a:rPr lang="zh-CN" altLang="en-US" sz="1350" dirty="0" smtClean="0">
                <a:solidFill>
                  <a:srgbClr val="333333"/>
                </a:solidFill>
                <a:cs typeface="+mn-ea"/>
                <a:sym typeface="+mn-lt"/>
              </a:rPr>
              <a:t>二氧化碳</a:t>
            </a:r>
            <a:r>
              <a:rPr lang="zh-CN" altLang="en-US" sz="1350" dirty="0">
                <a:solidFill>
                  <a:srgbClr val="333333"/>
                </a:solidFill>
                <a:cs typeface="+mn-ea"/>
                <a:sym typeface="+mn-lt"/>
              </a:rPr>
              <a:t>”零排放</a:t>
            </a:r>
            <a:r>
              <a:rPr lang="en-US" altLang="zh-CN" sz="1350" dirty="0">
                <a:solidFill>
                  <a:srgbClr val="333333"/>
                </a:solidFill>
                <a:cs typeface="+mn-ea"/>
                <a:sym typeface="+mn-lt"/>
              </a:rPr>
              <a:t>"</a:t>
            </a:r>
            <a:r>
              <a:rPr lang="zh-CN" altLang="en-US" sz="1350" dirty="0" smtClean="0">
                <a:solidFill>
                  <a:srgbClr val="333333"/>
                </a:solidFill>
                <a:cs typeface="+mn-ea"/>
                <a:sym typeface="+mn-lt"/>
              </a:rPr>
              <a:t>。</a:t>
            </a:r>
            <a:endParaRPr lang="zh-CN" altLang="en-US" sz="1350" dirty="0">
              <a:solidFill>
                <a:srgbClr val="333333"/>
              </a:solidFill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14400" y="2849753"/>
            <a:ext cx="1534865" cy="2957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0003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350" dirty="0">
                <a:solidFill>
                  <a:schemeClr val="bg1"/>
                </a:solidFill>
                <a:cs typeface="+mn-ea"/>
                <a:sym typeface="+mn-lt"/>
              </a:rPr>
              <a:t>碳达峰</a:t>
            </a:r>
          </a:p>
        </p:txBody>
      </p:sp>
      <p:sp>
        <p:nvSpPr>
          <p:cNvPr id="14" name="矩形 13"/>
          <p:cNvSpPr/>
          <p:nvPr/>
        </p:nvSpPr>
        <p:spPr>
          <a:xfrm>
            <a:off x="914400" y="3483323"/>
            <a:ext cx="1534865" cy="2957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0003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350" dirty="0">
                <a:solidFill>
                  <a:schemeClr val="bg1"/>
                </a:solidFill>
                <a:cs typeface="+mn-ea"/>
                <a:sym typeface="+mn-lt"/>
              </a:rPr>
              <a:t>节能减排</a:t>
            </a:r>
          </a:p>
        </p:txBody>
      </p:sp>
      <p:sp>
        <p:nvSpPr>
          <p:cNvPr id="16" name="矩形 15"/>
          <p:cNvSpPr/>
          <p:nvPr/>
        </p:nvSpPr>
        <p:spPr>
          <a:xfrm>
            <a:off x="2647224" y="2849753"/>
            <a:ext cx="1534865" cy="2957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350" dirty="0">
                <a:cs typeface="+mn-ea"/>
                <a:sym typeface="+mn-lt"/>
              </a:rPr>
              <a:t>峰眛</a:t>
            </a:r>
          </a:p>
        </p:txBody>
      </p:sp>
      <p:sp>
        <p:nvSpPr>
          <p:cNvPr id="17" name="矩形 16"/>
          <p:cNvSpPr/>
          <p:nvPr/>
        </p:nvSpPr>
        <p:spPr>
          <a:xfrm>
            <a:off x="2647224" y="3483324"/>
            <a:ext cx="1534865" cy="2957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350" dirty="0">
                <a:cs typeface="+mn-ea"/>
                <a:sym typeface="+mn-lt"/>
              </a:rPr>
              <a:t>零排放</a:t>
            </a:r>
          </a:p>
        </p:txBody>
      </p:sp>
      <p:sp>
        <p:nvSpPr>
          <p:cNvPr id="19" name="矩形 18"/>
          <p:cNvSpPr/>
          <p:nvPr/>
        </p:nvSpPr>
        <p:spPr>
          <a:xfrm>
            <a:off x="4399824" y="2855080"/>
            <a:ext cx="1534865" cy="2957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350" dirty="0">
                <a:cs typeface="+mn-ea"/>
                <a:sym typeface="+mn-lt"/>
              </a:rPr>
              <a:t>造树造林</a:t>
            </a:r>
          </a:p>
        </p:txBody>
      </p:sp>
      <p:sp>
        <p:nvSpPr>
          <p:cNvPr id="20" name="矩形 19"/>
          <p:cNvSpPr/>
          <p:nvPr/>
        </p:nvSpPr>
        <p:spPr>
          <a:xfrm>
            <a:off x="4399824" y="3442286"/>
            <a:ext cx="1534865" cy="2957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350" dirty="0">
                <a:cs typeface="+mn-ea"/>
                <a:sym typeface="+mn-lt"/>
              </a:rPr>
              <a:t>二氧化碳</a:t>
            </a: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498" y="2239032"/>
            <a:ext cx="2205302" cy="1736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56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 animBg="1"/>
      <p:bldP spid="16" grpId="0" animBg="1"/>
      <p:bldP spid="17" grpId="0" animBg="1"/>
      <p:bldP spid="19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396EA522-262E-49D2-A877-10F14EF01359}"/>
              </a:ext>
            </a:extLst>
          </p:cNvPr>
          <p:cNvSpPr/>
          <p:nvPr/>
        </p:nvSpPr>
        <p:spPr>
          <a:xfrm>
            <a:off x="809626" y="2159681"/>
            <a:ext cx="5286374" cy="199336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333333"/>
                </a:solidFill>
                <a:latin typeface="+mn-ea"/>
                <a:cs typeface="+mn-ea"/>
                <a:sym typeface="+mn-lt"/>
              </a:rPr>
              <a:t>碳中和</a:t>
            </a:r>
            <a:r>
              <a:rPr lang="en-US" altLang="zh-CN" sz="1400" dirty="0">
                <a:solidFill>
                  <a:srgbClr val="333333"/>
                </a:solidFill>
                <a:latin typeface="+mn-ea"/>
                <a:cs typeface="+mn-ea"/>
                <a:sym typeface="+mn-lt"/>
              </a:rPr>
              <a:t>(Carbon neutrality )</a:t>
            </a:r>
            <a:r>
              <a:rPr lang="zh-CN" altLang="en-US" sz="1400" dirty="0">
                <a:solidFill>
                  <a:srgbClr val="333333"/>
                </a:solidFill>
                <a:latin typeface="+mn-ea"/>
                <a:cs typeface="+mn-ea"/>
                <a:sym typeface="+mn-lt"/>
              </a:rPr>
              <a:t>是指企业、团体或个人测算 在一定时间内</a:t>
            </a:r>
            <a:r>
              <a:rPr lang="en-US" altLang="zh-CN" sz="1400" dirty="0">
                <a:solidFill>
                  <a:srgbClr val="333333"/>
                </a:solidFill>
                <a:latin typeface="+mn-ea"/>
                <a:cs typeface="+mn-ea"/>
                <a:sym typeface="+mn-lt"/>
              </a:rPr>
              <a:t>,</a:t>
            </a:r>
            <a:r>
              <a:rPr lang="zh-CN" altLang="en-US" sz="1400" dirty="0">
                <a:solidFill>
                  <a:srgbClr val="333333"/>
                </a:solidFill>
                <a:latin typeface="+mn-ea"/>
                <a:cs typeface="+mn-ea"/>
                <a:sym typeface="+mn-lt"/>
              </a:rPr>
              <a:t>直接或间接产生的温室气体排放总量</a:t>
            </a:r>
            <a:r>
              <a:rPr lang="en-US" altLang="zh-CN" sz="1400" dirty="0">
                <a:solidFill>
                  <a:srgbClr val="333333"/>
                </a:solidFill>
                <a:latin typeface="+mn-ea"/>
                <a:cs typeface="+mn-ea"/>
                <a:sym typeface="+mn-lt"/>
              </a:rPr>
              <a:t>, </a:t>
            </a:r>
            <a:r>
              <a:rPr lang="zh-CN" altLang="en-US" sz="1400" dirty="0">
                <a:solidFill>
                  <a:srgbClr val="333333"/>
                </a:solidFill>
                <a:latin typeface="+mn-ea"/>
                <a:cs typeface="+mn-ea"/>
                <a:sym typeface="+mn-lt"/>
              </a:rPr>
              <a:t>通过植树造林、节能减排等形式，抵消自身产生的二氧 化碳排放量，实现二氧化碳“零排放”</a:t>
            </a:r>
            <a:r>
              <a:rPr lang="zh-CN" altLang="en-US" sz="1400" dirty="0" smtClean="0">
                <a:solidFill>
                  <a:srgbClr val="333333"/>
                </a:solidFill>
                <a:latin typeface="+mn-ea"/>
                <a:cs typeface="+mn-ea"/>
                <a:sym typeface="+mn-lt"/>
              </a:rPr>
              <a:t>。在</a:t>
            </a:r>
            <a:r>
              <a:rPr lang="zh-CN" altLang="en-US" sz="1400" dirty="0">
                <a:solidFill>
                  <a:srgbClr val="333333"/>
                </a:solidFill>
                <a:latin typeface="+mn-ea"/>
                <a:cs typeface="+mn-ea"/>
                <a:sym typeface="+mn-lt"/>
              </a:rPr>
              <a:t>国际上，气候中性</a:t>
            </a:r>
            <a:r>
              <a:rPr lang="en-US" altLang="zh-CN" sz="1400" dirty="0">
                <a:solidFill>
                  <a:srgbClr val="333333"/>
                </a:solidFill>
                <a:latin typeface="+mn-ea"/>
                <a:cs typeface="+mn-ea"/>
                <a:sym typeface="+mn-lt"/>
              </a:rPr>
              <a:t>(Climate </a:t>
            </a:r>
            <a:r>
              <a:rPr lang="en-US" altLang="zh-CN" sz="1400" dirty="0" err="1">
                <a:solidFill>
                  <a:srgbClr val="333333"/>
                </a:solidFill>
                <a:latin typeface="+mn-ea"/>
                <a:cs typeface="+mn-ea"/>
                <a:sym typeface="+mn-lt"/>
              </a:rPr>
              <a:t>neutiality</a:t>
            </a:r>
            <a:r>
              <a:rPr lang="en-US" altLang="zh-CN" sz="1400" dirty="0">
                <a:solidFill>
                  <a:srgbClr val="333333"/>
                </a:solidFill>
                <a:latin typeface="+mn-ea"/>
                <a:cs typeface="+mn-ea"/>
                <a:sym typeface="+mn-lt"/>
              </a:rPr>
              <a:t> )</a:t>
            </a:r>
            <a:r>
              <a:rPr lang="zh-CN" altLang="en-US" sz="1400" dirty="0">
                <a:solidFill>
                  <a:srgbClr val="333333"/>
                </a:solidFill>
                <a:latin typeface="+mn-ea"/>
                <a:cs typeface="+mn-ea"/>
                <a:sym typeface="+mn-lt"/>
              </a:rPr>
              <a:t>和净零</a:t>
            </a:r>
            <a:r>
              <a:rPr lang="en-US" altLang="zh-CN" sz="1400" dirty="0">
                <a:solidFill>
                  <a:srgbClr val="333333"/>
                </a:solidFill>
                <a:latin typeface="+mn-ea"/>
                <a:cs typeface="+mn-ea"/>
                <a:sym typeface="+mn-lt"/>
              </a:rPr>
              <a:t>CO2 </a:t>
            </a:r>
            <a:r>
              <a:rPr lang="zh-CN" altLang="en-US" sz="1400" dirty="0">
                <a:solidFill>
                  <a:srgbClr val="333333"/>
                </a:solidFill>
                <a:latin typeface="+mn-ea"/>
                <a:cs typeface="+mn-ea"/>
                <a:sym typeface="+mn-lt"/>
              </a:rPr>
              <a:t>排放量</a:t>
            </a:r>
            <a:r>
              <a:rPr lang="en-US" altLang="zh-CN" sz="1400" dirty="0">
                <a:solidFill>
                  <a:srgbClr val="333333"/>
                </a:solidFill>
                <a:latin typeface="+mn-ea"/>
                <a:cs typeface="+mn-ea"/>
                <a:sym typeface="+mn-lt"/>
              </a:rPr>
              <a:t>(Net-zero CO2 emissions )</a:t>
            </a:r>
            <a:r>
              <a:rPr lang="zh-CN" altLang="en-US" sz="1400" dirty="0">
                <a:solidFill>
                  <a:srgbClr val="333333"/>
                </a:solidFill>
                <a:latin typeface="+mn-ea"/>
                <a:cs typeface="+mn-ea"/>
                <a:sym typeface="+mn-lt"/>
              </a:rPr>
              <a:t>的定义与碳</a:t>
            </a:r>
            <a:r>
              <a:rPr lang="zh-CN" altLang="en-US" sz="1400" dirty="0" smtClean="0">
                <a:solidFill>
                  <a:srgbClr val="333333"/>
                </a:solidFill>
                <a:latin typeface="+mn-ea"/>
                <a:cs typeface="+mn-ea"/>
                <a:sym typeface="+mn-lt"/>
              </a:rPr>
              <a:t>中和</a:t>
            </a:r>
            <a:r>
              <a:rPr lang="en-US" altLang="zh-CN" sz="1400" dirty="0" smtClean="0">
                <a:solidFill>
                  <a:srgbClr val="333333"/>
                </a:solidFill>
                <a:latin typeface="+mn-ea"/>
                <a:cs typeface="+mn-ea"/>
                <a:sym typeface="+mn-lt"/>
              </a:rPr>
              <a:t>(</a:t>
            </a:r>
            <a:r>
              <a:rPr lang="en-US" altLang="zh-CN" sz="1400" dirty="0">
                <a:solidFill>
                  <a:srgbClr val="333333"/>
                </a:solidFill>
                <a:latin typeface="+mn-ea"/>
                <a:cs typeface="+mn-ea"/>
                <a:sym typeface="+mn-lt"/>
              </a:rPr>
              <a:t>Carbon neutrality ) —</a:t>
            </a:r>
            <a:r>
              <a:rPr lang="zh-CN" altLang="en-US" sz="1400" dirty="0">
                <a:solidFill>
                  <a:srgbClr val="333333"/>
                </a:solidFill>
                <a:latin typeface="+mn-ea"/>
                <a:cs typeface="+mn-ea"/>
                <a:sym typeface="+mn-lt"/>
              </a:rPr>
              <a:t>致。</a:t>
            </a:r>
          </a:p>
        </p:txBody>
      </p:sp>
      <p:sp>
        <p:nvSpPr>
          <p:cNvPr id="9" name="矩形 8"/>
          <p:cNvSpPr/>
          <p:nvPr/>
        </p:nvSpPr>
        <p:spPr>
          <a:xfrm>
            <a:off x="885825" y="1504950"/>
            <a:ext cx="2320529" cy="4816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668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碳中和</a:t>
            </a:r>
          </a:p>
        </p:txBody>
      </p:sp>
      <p:sp>
        <p:nvSpPr>
          <p:cNvPr id="10" name="矩形 9"/>
          <p:cNvSpPr/>
          <p:nvPr/>
        </p:nvSpPr>
        <p:spPr>
          <a:xfrm>
            <a:off x="3402211" y="1504950"/>
            <a:ext cx="2320529" cy="4816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668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排放总量</a:t>
            </a:r>
          </a:p>
        </p:txBody>
      </p:sp>
      <p:sp>
        <p:nvSpPr>
          <p:cNvPr id="11" name="矩形 10"/>
          <p:cNvSpPr/>
          <p:nvPr/>
        </p:nvSpPr>
        <p:spPr>
          <a:xfrm>
            <a:off x="5918596" y="1504950"/>
            <a:ext cx="2320529" cy="4816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668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气候中性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8596" y="1962150"/>
            <a:ext cx="2511770" cy="2511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726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五边形 10"/>
          <p:cNvSpPr/>
          <p:nvPr/>
        </p:nvSpPr>
        <p:spPr>
          <a:xfrm>
            <a:off x="894144" y="1657350"/>
            <a:ext cx="4287456" cy="413184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通过特殊的方式去除温室气体</a:t>
            </a:r>
          </a:p>
        </p:txBody>
      </p:sp>
      <p:sp>
        <p:nvSpPr>
          <p:cNvPr id="12" name="五边形 11"/>
          <p:cNvSpPr/>
          <p:nvPr/>
        </p:nvSpPr>
        <p:spPr>
          <a:xfrm>
            <a:off x="894144" y="3076213"/>
            <a:ext cx="4287456" cy="413184"/>
          </a:xfrm>
          <a:prstGeom prst="homePlate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使用可再生能源，减少碳排放</a:t>
            </a:r>
          </a:p>
        </p:txBody>
      </p:sp>
      <p:sp>
        <p:nvSpPr>
          <p:cNvPr id="13" name="矩形 12"/>
          <p:cNvSpPr/>
          <p:nvPr/>
        </p:nvSpPr>
        <p:spPr>
          <a:xfrm>
            <a:off x="838200" y="2160969"/>
            <a:ext cx="4343400" cy="679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350" dirty="0">
                <a:latin typeface="+mn-ea"/>
                <a:cs typeface="+mn-ea"/>
                <a:sym typeface="+mn-lt"/>
              </a:rPr>
              <a:t>为实现这一目标</a:t>
            </a:r>
            <a:r>
              <a:rPr lang="en-US" altLang="zh-CN" sz="1350" dirty="0">
                <a:latin typeface="+mn-ea"/>
                <a:cs typeface="+mn-ea"/>
                <a:sym typeface="+mn-lt"/>
              </a:rPr>
              <a:t>,</a:t>
            </a:r>
            <a:r>
              <a:rPr lang="zh-CN" altLang="en-US" sz="1350" dirty="0">
                <a:latin typeface="+mn-ea"/>
                <a:cs typeface="+mn-ea"/>
                <a:sym typeface="+mn-lt"/>
              </a:rPr>
              <a:t>国家电网出台了 “碳达峰、碳中和</a:t>
            </a:r>
            <a:r>
              <a:rPr lang="en-US" altLang="zh-CN" sz="1350" dirty="0">
                <a:latin typeface="+mn-ea"/>
                <a:cs typeface="+mn-ea"/>
                <a:sym typeface="+mn-lt"/>
              </a:rPr>
              <a:t>"</a:t>
            </a:r>
            <a:r>
              <a:rPr lang="zh-CN" altLang="en-US" sz="1350" dirty="0">
                <a:latin typeface="+mn-ea"/>
                <a:cs typeface="+mn-ea"/>
                <a:sym typeface="+mn-lt"/>
              </a:rPr>
              <a:t>行动方案</a:t>
            </a:r>
            <a:r>
              <a:rPr lang="en-US" altLang="zh-CN" sz="1350" dirty="0">
                <a:latin typeface="+mn-ea"/>
                <a:cs typeface="+mn-ea"/>
                <a:sym typeface="+mn-lt"/>
              </a:rPr>
              <a:t>,</a:t>
            </a:r>
            <a:r>
              <a:rPr lang="zh-CN" altLang="en-US" sz="1350" dirty="0">
                <a:latin typeface="+mn-ea"/>
                <a:cs typeface="+mn-ea"/>
                <a:sym typeface="+mn-lt"/>
              </a:rPr>
              <a:t>积极实践能源供给清洁</a:t>
            </a:r>
            <a:r>
              <a:rPr lang="zh-CN" altLang="en-US" sz="1350" dirty="0" smtClean="0">
                <a:latin typeface="+mn-ea"/>
                <a:cs typeface="+mn-ea"/>
                <a:sym typeface="+mn-lt"/>
              </a:rPr>
              <a:t>化</a:t>
            </a:r>
            <a:endParaRPr lang="zh-CN" altLang="en-US" sz="1350" dirty="0">
              <a:latin typeface="+mn-ea"/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94144" y="3608769"/>
            <a:ext cx="7487856" cy="679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50" dirty="0" smtClean="0">
                <a:latin typeface="+mn-ea"/>
                <a:cs typeface="+mn-ea"/>
                <a:sym typeface="+mn-lt"/>
              </a:rPr>
              <a:t>能源</a:t>
            </a:r>
            <a:r>
              <a:rPr lang="zh-CN" altLang="en-US" sz="1350" dirty="0">
                <a:latin typeface="+mn-ea"/>
                <a:cs typeface="+mn-ea"/>
                <a:sym typeface="+mn-lt"/>
              </a:rPr>
              <a:t>终端 消费电气化、清洁能源利用高效化</a:t>
            </a:r>
            <a:r>
              <a:rPr lang="en-US" altLang="zh-CN" sz="1350" dirty="0">
                <a:latin typeface="+mn-ea"/>
                <a:cs typeface="+mn-ea"/>
                <a:sym typeface="+mn-lt"/>
              </a:rPr>
              <a:t>,</a:t>
            </a:r>
            <a:r>
              <a:rPr lang="zh-CN" altLang="en-US" sz="1350" dirty="0">
                <a:latin typeface="+mn-ea"/>
                <a:cs typeface="+mn-ea"/>
                <a:sym typeface="+mn-lt"/>
              </a:rPr>
              <a:t>并加快推进能源供给多元化清洁化低碳化、能源消费高效化减量化 电气化，构建多元化清洁能源供应体系。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1200150"/>
            <a:ext cx="2637714" cy="263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431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85800" y="742950"/>
            <a:ext cx="7848600" cy="3886200"/>
          </a:xfrm>
          <a:prstGeom prst="rect">
            <a:avLst/>
          </a:prstGeom>
          <a:solidFill>
            <a:srgbClr val="FAFD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1000" y="2297864"/>
            <a:ext cx="1553253" cy="1950286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 flipH="1">
            <a:off x="0" y="3003190"/>
            <a:ext cx="9144000" cy="2140310"/>
            <a:chOff x="0" y="3003190"/>
            <a:chExt cx="9144000" cy="214031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99505" y="3972761"/>
              <a:ext cx="3201295" cy="732589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003190"/>
              <a:ext cx="9144000" cy="2140310"/>
            </a:xfrm>
            <a:prstGeom prst="rect">
              <a:avLst/>
            </a:prstGeom>
          </p:spPr>
        </p:pic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896" y="3361298"/>
            <a:ext cx="1766104" cy="1572652"/>
          </a:xfrm>
          <a:prstGeom prst="rect">
            <a:avLst/>
          </a:prstGeom>
        </p:spPr>
      </p:pic>
      <p:sp>
        <p:nvSpPr>
          <p:cNvPr id="28" name="TextBox 48"/>
          <p:cNvSpPr txBox="1"/>
          <p:nvPr/>
        </p:nvSpPr>
        <p:spPr>
          <a:xfrm>
            <a:off x="2070484" y="2166077"/>
            <a:ext cx="539711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800"/>
            <a:r>
              <a:rPr lang="zh-CN" altLang="en-US" sz="40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为什么提出碳中和目标</a:t>
            </a:r>
          </a:p>
        </p:txBody>
      </p:sp>
      <p:sp>
        <p:nvSpPr>
          <p:cNvPr id="29" name="TextBox 48"/>
          <p:cNvSpPr txBox="1"/>
          <p:nvPr/>
        </p:nvSpPr>
        <p:spPr>
          <a:xfrm>
            <a:off x="2070484" y="1428750"/>
            <a:ext cx="266700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800"/>
            <a:r>
              <a:rPr lang="zh-CN" altLang="en-US" sz="4000" spc="600" dirty="0" smtClean="0">
                <a:solidFill>
                  <a:schemeClr val="accent1"/>
                </a:solidFill>
                <a:latin typeface="+mn-ea"/>
                <a:cs typeface="+mn-ea"/>
                <a:sym typeface="+mn-lt"/>
              </a:rPr>
              <a:t>第二部分</a:t>
            </a:r>
            <a:endParaRPr lang="en-US" altLang="zh-CN" sz="4000" spc="600" dirty="0">
              <a:solidFill>
                <a:schemeClr val="accent1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057400" y="2841307"/>
            <a:ext cx="516851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>
                <a:solidFill>
                  <a:schemeClr val="accent1"/>
                </a:solidFill>
                <a:latin typeface="+mn-ea"/>
              </a:rPr>
              <a:t>carbon peak carbon neutralization carbon peak carbon </a:t>
            </a:r>
            <a:r>
              <a:rPr lang="en-US" altLang="zh-CN" sz="1000" dirty="0" smtClean="0">
                <a:solidFill>
                  <a:schemeClr val="accent1"/>
                </a:solidFill>
                <a:latin typeface="+mn-ea"/>
              </a:rPr>
              <a:t>neutralization carbon </a:t>
            </a:r>
            <a:r>
              <a:rPr lang="en-US" altLang="zh-CN" sz="1000" dirty="0">
                <a:solidFill>
                  <a:schemeClr val="accent1"/>
                </a:solidFill>
                <a:latin typeface="+mn-ea"/>
              </a:rPr>
              <a:t>peak </a:t>
            </a:r>
            <a:r>
              <a:rPr lang="en-US" altLang="zh-CN" sz="1000" dirty="0" smtClean="0">
                <a:solidFill>
                  <a:schemeClr val="accent1"/>
                </a:solidFill>
                <a:latin typeface="+mn-ea"/>
              </a:rPr>
              <a:t>neutralization </a:t>
            </a:r>
            <a:r>
              <a:rPr lang="en-US" altLang="zh-CN" sz="1000" dirty="0">
                <a:solidFill>
                  <a:schemeClr val="accent1"/>
                </a:solidFill>
                <a:latin typeface="+mn-ea"/>
              </a:rPr>
              <a:t>carbon peak carbon </a:t>
            </a:r>
            <a:r>
              <a:rPr lang="en-US" altLang="zh-CN" sz="1000" dirty="0" smtClean="0">
                <a:solidFill>
                  <a:schemeClr val="accent1"/>
                </a:solidFill>
                <a:latin typeface="+mn-ea"/>
              </a:rPr>
              <a:t>neutralization</a:t>
            </a:r>
            <a:endParaRPr lang="en-US" altLang="zh-CN" sz="1000" dirty="0">
              <a:solidFill>
                <a:schemeClr val="accent1"/>
              </a:solidFill>
              <a:latin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7000" y="3082813"/>
            <a:ext cx="2616969" cy="206068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049"/>
          <a:stretch/>
        </p:blipFill>
        <p:spPr>
          <a:xfrm>
            <a:off x="6274568" y="1322850"/>
            <a:ext cx="1269232" cy="49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027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8" grpId="0"/>
      <p:bldP spid="29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五边形 10"/>
          <p:cNvSpPr/>
          <p:nvPr/>
        </p:nvSpPr>
        <p:spPr>
          <a:xfrm>
            <a:off x="3261156" y="1637081"/>
            <a:ext cx="1752599" cy="383488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气候变化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sp>
        <p:nvSpPr>
          <p:cNvPr id="12" name="五边形 11"/>
          <p:cNvSpPr/>
          <p:nvPr/>
        </p:nvSpPr>
        <p:spPr>
          <a:xfrm>
            <a:off x="3261156" y="3011371"/>
            <a:ext cx="1752599" cy="383488"/>
          </a:xfrm>
          <a:prstGeom prst="homePlate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cs typeface="+mn-ea"/>
                <a:sym typeface="+mn-lt"/>
              </a:rPr>
              <a:t>碳达</a:t>
            </a:r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峰和碳中和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261155" y="2147600"/>
            <a:ext cx="5197045" cy="609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350" dirty="0">
                <a:solidFill>
                  <a:srgbClr val="333333"/>
                </a:solidFill>
                <a:cs typeface="+mn-ea"/>
                <a:sym typeface="+mn-lt"/>
              </a:rPr>
              <a:t>气候变化是人类面临的全球 性问题，随看各国二氧化碳 排放，温室气体猛増，对生 命系统形成威胁</a:t>
            </a:r>
            <a:r>
              <a:rPr lang="zh-CN" altLang="en-US" sz="1350" dirty="0" smtClean="0">
                <a:solidFill>
                  <a:srgbClr val="333333"/>
                </a:solidFill>
                <a:cs typeface="+mn-ea"/>
                <a:sym typeface="+mn-lt"/>
              </a:rPr>
              <a:t>。</a:t>
            </a:r>
            <a:endParaRPr lang="zh-CN" altLang="en-US" sz="1350" dirty="0">
              <a:solidFill>
                <a:srgbClr val="333333"/>
              </a:solidFill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261155" y="3407882"/>
            <a:ext cx="5090226" cy="609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350" dirty="0">
                <a:solidFill>
                  <a:srgbClr val="333333"/>
                </a:solidFill>
                <a:cs typeface="+mn-ea"/>
                <a:sym typeface="+mn-lt"/>
              </a:rPr>
              <a:t>在这一背景下，世界各国 以全球协约的方式减排温 室气体</a:t>
            </a:r>
            <a:r>
              <a:rPr lang="en-US" altLang="zh-CN" sz="1350" dirty="0">
                <a:solidFill>
                  <a:srgbClr val="333333"/>
                </a:solidFill>
                <a:cs typeface="+mn-ea"/>
                <a:sym typeface="+mn-lt"/>
              </a:rPr>
              <a:t>,</a:t>
            </a:r>
            <a:r>
              <a:rPr lang="zh-CN" altLang="en-US" sz="1350" dirty="0">
                <a:solidFill>
                  <a:srgbClr val="333333"/>
                </a:solidFill>
                <a:cs typeface="+mn-ea"/>
                <a:sym typeface="+mn-lt"/>
              </a:rPr>
              <a:t>我国由此提出碳 达峰和碳中和</a:t>
            </a:r>
            <a:r>
              <a:rPr lang="zh-CN" altLang="en-US" sz="1350" dirty="0" smtClean="0">
                <a:solidFill>
                  <a:srgbClr val="333333"/>
                </a:solidFill>
                <a:cs typeface="+mn-ea"/>
                <a:sym typeface="+mn-lt"/>
              </a:rPr>
              <a:t>目标</a:t>
            </a:r>
            <a:endParaRPr lang="en-US" altLang="zh-CN" sz="1350" dirty="0">
              <a:solidFill>
                <a:srgbClr val="333333"/>
              </a:solidFill>
              <a:cs typeface="+mn-ea"/>
              <a:sym typeface="+mn-lt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55" y="1401441"/>
            <a:ext cx="2285399" cy="2618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51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852001" y="1581150"/>
            <a:ext cx="7758599" cy="908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ym typeface="+mn-lt"/>
              </a:rPr>
              <a:t>近年来，我国积极参与国际社会碳减排，主 动顺应全球绿色低碳发展潮流，积极布局碳 中和</a:t>
            </a:r>
            <a:r>
              <a:rPr lang="en-US" altLang="zh-CN" sz="1400" dirty="0">
                <a:sym typeface="+mn-lt"/>
              </a:rPr>
              <a:t>, </a:t>
            </a:r>
            <a:r>
              <a:rPr lang="zh-CN" altLang="en-US" sz="1400" dirty="0">
                <a:sym typeface="+mn-lt"/>
              </a:rPr>
              <a:t>备实现碳中和条件</a:t>
            </a:r>
            <a:r>
              <a:rPr lang="zh-CN" altLang="en-US" sz="1400" dirty="0" smtClean="0">
                <a:sym typeface="+mn-lt"/>
              </a:rPr>
              <a:t>。碳</a:t>
            </a:r>
            <a:r>
              <a:rPr lang="zh-CN" altLang="en-US" sz="1400" dirty="0">
                <a:sym typeface="+mn-lt"/>
              </a:rPr>
              <a:t>中和目标的实现和我们每个个体都息息相 关</a:t>
            </a:r>
            <a:r>
              <a:rPr lang="en-US" altLang="zh-CN" sz="1400" dirty="0">
                <a:sym typeface="+mn-lt"/>
              </a:rPr>
              <a:t>.</a:t>
            </a:r>
            <a:r>
              <a:rPr lang="zh-CN" altLang="en-US" sz="1400" dirty="0">
                <a:sym typeface="+mn-lt"/>
              </a:rPr>
              <a:t>及时关电脑、打开一扇窗、自备购物</a:t>
            </a:r>
            <a:r>
              <a:rPr lang="zh-CN" altLang="en-US" sz="1400" dirty="0" smtClean="0">
                <a:sym typeface="+mn-lt"/>
              </a:rPr>
              <a:t>袋</a:t>
            </a:r>
            <a:endParaRPr lang="zh-CN" altLang="en-US" sz="1400" dirty="0"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00400" y="3602652"/>
            <a:ext cx="2438400" cy="3322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0008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350" dirty="0">
                <a:cs typeface="+mn-ea"/>
                <a:sym typeface="+mn-lt"/>
              </a:rPr>
              <a:t>减速</a:t>
            </a:r>
          </a:p>
        </p:txBody>
      </p:sp>
      <p:sp>
        <p:nvSpPr>
          <p:cNvPr id="8" name="矩形 7"/>
          <p:cNvSpPr/>
          <p:nvPr/>
        </p:nvSpPr>
        <p:spPr>
          <a:xfrm>
            <a:off x="5943599" y="2800350"/>
            <a:ext cx="2438400" cy="3322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0008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350" dirty="0">
                <a:cs typeface="+mn-ea"/>
                <a:sym typeface="+mn-lt"/>
              </a:rPr>
              <a:t>减负、减 欲</a:t>
            </a:r>
          </a:p>
        </p:txBody>
      </p:sp>
      <p:sp>
        <p:nvSpPr>
          <p:cNvPr id="9" name="矩形 8"/>
          <p:cNvSpPr/>
          <p:nvPr/>
        </p:nvSpPr>
        <p:spPr>
          <a:xfrm>
            <a:off x="5943599" y="3601543"/>
            <a:ext cx="2438400" cy="3322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0008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350" dirty="0" smtClean="0">
                <a:cs typeface="+mn-ea"/>
                <a:sym typeface="+mn-lt"/>
              </a:rPr>
              <a:t>贡献力量</a:t>
            </a:r>
            <a:endParaRPr lang="zh-CN" altLang="en-US" sz="1350" dirty="0"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200400" y="2800350"/>
            <a:ext cx="2438400" cy="3322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350" b="1" dirty="0">
                <a:solidFill>
                  <a:schemeClr val="bg1"/>
                </a:solidFill>
                <a:cs typeface="+mn-ea"/>
                <a:sym typeface="+mn-lt"/>
              </a:rPr>
              <a:t>减排、减污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266950"/>
            <a:ext cx="1954261" cy="2052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519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85800" y="742950"/>
            <a:ext cx="7848600" cy="3886200"/>
          </a:xfrm>
          <a:prstGeom prst="rect">
            <a:avLst/>
          </a:prstGeom>
          <a:solidFill>
            <a:srgbClr val="FAFD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1000" y="2297864"/>
            <a:ext cx="1553253" cy="1950286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 flipH="1">
            <a:off x="0" y="3003190"/>
            <a:ext cx="9144000" cy="2140310"/>
            <a:chOff x="0" y="3003190"/>
            <a:chExt cx="9144000" cy="214031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99505" y="3972761"/>
              <a:ext cx="3201295" cy="732589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003190"/>
              <a:ext cx="9144000" cy="2140310"/>
            </a:xfrm>
            <a:prstGeom prst="rect">
              <a:avLst/>
            </a:prstGeom>
          </p:spPr>
        </p:pic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896" y="3361298"/>
            <a:ext cx="1766104" cy="1572652"/>
          </a:xfrm>
          <a:prstGeom prst="rect">
            <a:avLst/>
          </a:prstGeom>
        </p:spPr>
      </p:pic>
      <p:sp>
        <p:nvSpPr>
          <p:cNvPr id="28" name="TextBox 48"/>
          <p:cNvSpPr txBox="1"/>
          <p:nvPr/>
        </p:nvSpPr>
        <p:spPr>
          <a:xfrm>
            <a:off x="2070484" y="2166077"/>
            <a:ext cx="539711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800"/>
            <a:r>
              <a:rPr lang="zh-CN" altLang="en-US" sz="40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从何处发力推动碳减排</a:t>
            </a:r>
          </a:p>
        </p:txBody>
      </p:sp>
      <p:sp>
        <p:nvSpPr>
          <p:cNvPr id="29" name="TextBox 48"/>
          <p:cNvSpPr txBox="1"/>
          <p:nvPr/>
        </p:nvSpPr>
        <p:spPr>
          <a:xfrm>
            <a:off x="2070484" y="1428750"/>
            <a:ext cx="266700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800"/>
            <a:r>
              <a:rPr lang="zh-CN" altLang="en-US" sz="4000" spc="600" dirty="0" smtClean="0">
                <a:solidFill>
                  <a:schemeClr val="accent1"/>
                </a:solidFill>
                <a:latin typeface="+mn-ea"/>
                <a:cs typeface="+mn-ea"/>
                <a:sym typeface="+mn-lt"/>
              </a:rPr>
              <a:t>第三部分</a:t>
            </a:r>
            <a:endParaRPr lang="en-US" altLang="zh-CN" sz="4000" spc="600" dirty="0">
              <a:solidFill>
                <a:schemeClr val="accent1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057400" y="2841307"/>
            <a:ext cx="516851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>
                <a:solidFill>
                  <a:schemeClr val="accent1"/>
                </a:solidFill>
                <a:latin typeface="+mn-ea"/>
              </a:rPr>
              <a:t>carbon peak carbon neutralization carbon peak carbon </a:t>
            </a:r>
            <a:r>
              <a:rPr lang="en-US" altLang="zh-CN" sz="1000" dirty="0" smtClean="0">
                <a:solidFill>
                  <a:schemeClr val="accent1"/>
                </a:solidFill>
                <a:latin typeface="+mn-ea"/>
              </a:rPr>
              <a:t>neutralization carbon </a:t>
            </a:r>
            <a:r>
              <a:rPr lang="en-US" altLang="zh-CN" sz="1000" dirty="0">
                <a:solidFill>
                  <a:schemeClr val="accent1"/>
                </a:solidFill>
                <a:latin typeface="+mn-ea"/>
              </a:rPr>
              <a:t>peak </a:t>
            </a:r>
            <a:r>
              <a:rPr lang="en-US" altLang="zh-CN" sz="1000" dirty="0" smtClean="0">
                <a:solidFill>
                  <a:schemeClr val="accent1"/>
                </a:solidFill>
                <a:latin typeface="+mn-ea"/>
              </a:rPr>
              <a:t>neutralization </a:t>
            </a:r>
            <a:r>
              <a:rPr lang="en-US" altLang="zh-CN" sz="1000" dirty="0">
                <a:solidFill>
                  <a:schemeClr val="accent1"/>
                </a:solidFill>
                <a:latin typeface="+mn-ea"/>
              </a:rPr>
              <a:t>carbon peak carbon </a:t>
            </a:r>
            <a:r>
              <a:rPr lang="en-US" altLang="zh-CN" sz="1000" dirty="0" smtClean="0">
                <a:solidFill>
                  <a:schemeClr val="accent1"/>
                </a:solidFill>
                <a:latin typeface="+mn-ea"/>
              </a:rPr>
              <a:t>neutralization</a:t>
            </a:r>
            <a:endParaRPr lang="en-US" altLang="zh-CN" sz="1000" dirty="0">
              <a:solidFill>
                <a:schemeClr val="accent1"/>
              </a:solidFill>
              <a:latin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7000" y="3082813"/>
            <a:ext cx="2616969" cy="206068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049"/>
          <a:stretch/>
        </p:blipFill>
        <p:spPr>
          <a:xfrm>
            <a:off x="6274568" y="1322850"/>
            <a:ext cx="1269232" cy="49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25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8" grpId="0"/>
      <p:bldP spid="29" grpId="0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761999" y="1601470"/>
            <a:ext cx="7543801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50" dirty="0">
                <a:cs typeface="+mn-ea"/>
                <a:sym typeface="+mn-lt"/>
              </a:rPr>
              <a:t>节能减</a:t>
            </a:r>
            <a:r>
              <a:rPr lang="zh-CN" altLang="en-US" sz="1350" dirty="0" smtClean="0">
                <a:cs typeface="+mn-ea"/>
                <a:sym typeface="+mn-lt"/>
              </a:rPr>
              <a:t>排</a:t>
            </a:r>
            <a:r>
              <a:rPr lang="en-US" altLang="zh-CN" sz="1350" dirty="0" smtClean="0">
                <a:cs typeface="+mn-ea"/>
                <a:sym typeface="+mn-lt"/>
              </a:rPr>
              <a:t>"</a:t>
            </a:r>
            <a:r>
              <a:rPr lang="en-US" altLang="zh-CN" sz="1350" dirty="0">
                <a:cs typeface="+mn-ea"/>
                <a:sym typeface="+mn-lt"/>
              </a:rPr>
              <a:t>2030</a:t>
            </a:r>
            <a:r>
              <a:rPr lang="zh-CN" altLang="en-US" sz="1350" dirty="0">
                <a:cs typeface="+mn-ea"/>
                <a:sym typeface="+mn-lt"/>
              </a:rPr>
              <a:t>年前实现二氧化碳排放达峰，’十四 五’期间非常关键。”中国国家气候变化</a:t>
            </a:r>
            <a:r>
              <a:rPr lang="zh-CN" altLang="en-US" sz="1350" dirty="0" smtClean="0">
                <a:cs typeface="+mn-ea"/>
                <a:sym typeface="+mn-lt"/>
              </a:rPr>
              <a:t>专家</a:t>
            </a:r>
            <a:r>
              <a:rPr lang="zh-CN" altLang="en-US" sz="1350" dirty="0">
                <a:cs typeface="+mn-ea"/>
                <a:sym typeface="+mn-lt"/>
              </a:rPr>
              <a:t>委员会副主任何建坤说。他提出，首先要调整和优化产业结构。通过发展数字</a:t>
            </a:r>
            <a:r>
              <a:rPr lang="zh-CN" altLang="en-US" sz="1350" dirty="0" smtClean="0">
                <a:cs typeface="+mn-ea"/>
                <a:sym typeface="+mn-lt"/>
              </a:rPr>
              <a:t>产业</a:t>
            </a:r>
            <a:endParaRPr lang="zh-CN" altLang="en-US" sz="1350" dirty="0">
              <a:cs typeface="+mn-ea"/>
              <a:sym typeface="+mn-lt"/>
            </a:endParaRPr>
          </a:p>
        </p:txBody>
      </p:sp>
      <p:sp>
        <p:nvSpPr>
          <p:cNvPr id="10" name="五边形 9"/>
          <p:cNvSpPr/>
          <p:nvPr/>
        </p:nvSpPr>
        <p:spPr>
          <a:xfrm>
            <a:off x="822212" y="2710980"/>
            <a:ext cx="1348313" cy="486137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42900"/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高新技术</a:t>
            </a:r>
            <a:endParaRPr lang="en-US" altLang="zh-CN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294196" y="2662670"/>
            <a:ext cx="4734666" cy="609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00063">
              <a:lnSpc>
                <a:spcPct val="13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350" dirty="0" smtClean="0">
                <a:solidFill>
                  <a:srgbClr val="333333"/>
                </a:solidFill>
                <a:cs typeface="+mn-ea"/>
                <a:sym typeface="+mn-lt"/>
              </a:rPr>
              <a:t>高新技术</a:t>
            </a:r>
            <a:r>
              <a:rPr lang="zh-CN" altLang="en-US" sz="1350" dirty="0">
                <a:solidFill>
                  <a:srgbClr val="333333"/>
                </a:solidFill>
                <a:cs typeface="+mn-ea"/>
                <a:sym typeface="+mn-lt"/>
              </a:rPr>
              <a:t>产业和现代服务业，控制 煤电、钢铁、水泥、石化、化工等高耗能产业的</a:t>
            </a:r>
            <a:r>
              <a:rPr lang="zh-CN" altLang="en-US" sz="1350" dirty="0" smtClean="0">
                <a:solidFill>
                  <a:srgbClr val="333333"/>
                </a:solidFill>
                <a:cs typeface="+mn-ea"/>
                <a:sym typeface="+mn-lt"/>
              </a:rPr>
              <a:t>扩张</a:t>
            </a:r>
            <a:endParaRPr lang="zh-CN" altLang="en-US" sz="1350" dirty="0">
              <a:solidFill>
                <a:srgbClr val="333333"/>
              </a:solidFill>
              <a:cs typeface="+mn-ea"/>
              <a:sym typeface="+mn-lt"/>
            </a:endParaRPr>
          </a:p>
        </p:txBody>
      </p:sp>
      <p:sp>
        <p:nvSpPr>
          <p:cNvPr id="12" name="五边形 11"/>
          <p:cNvSpPr/>
          <p:nvPr/>
        </p:nvSpPr>
        <p:spPr>
          <a:xfrm>
            <a:off x="822212" y="3595719"/>
            <a:ext cx="1348313" cy="486137"/>
          </a:xfrm>
          <a:prstGeom prst="homePlate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42900" algn="ctr"/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产业结构</a:t>
            </a:r>
            <a:endParaRPr lang="en-US" altLang="zh-CN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294196" y="3428903"/>
            <a:ext cx="4734666" cy="609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00063">
              <a:lnSpc>
                <a:spcPct val="13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350" dirty="0" smtClean="0">
                <a:solidFill>
                  <a:srgbClr val="333333"/>
                </a:solidFill>
                <a:cs typeface="+mn-ea"/>
                <a:sym typeface="+mn-lt"/>
              </a:rPr>
              <a:t>推进</a:t>
            </a:r>
            <a:r>
              <a:rPr lang="zh-CN" altLang="en-US" sz="1350" dirty="0">
                <a:solidFill>
                  <a:srgbClr val="333333"/>
                </a:solidFill>
                <a:cs typeface="+mn-ea"/>
                <a:sym typeface="+mn-lt"/>
              </a:rPr>
              <a:t>产业结构调整和升级，使单位</a:t>
            </a:r>
            <a:r>
              <a:rPr lang="en-US" altLang="zh-CN" sz="1350" dirty="0">
                <a:solidFill>
                  <a:srgbClr val="333333"/>
                </a:solidFill>
                <a:cs typeface="+mn-ea"/>
                <a:sym typeface="+mn-lt"/>
              </a:rPr>
              <a:t>GDP </a:t>
            </a:r>
            <a:r>
              <a:rPr lang="zh-CN" altLang="en-US" sz="1350" dirty="0">
                <a:solidFill>
                  <a:srgbClr val="333333"/>
                </a:solidFill>
                <a:cs typeface="+mn-ea"/>
                <a:sym typeface="+mn-lt"/>
              </a:rPr>
              <a:t>能耗快速下降，控制能源消费总星増长</a:t>
            </a:r>
            <a:r>
              <a:rPr lang="zh-CN" altLang="en-US" sz="1350" dirty="0" smtClean="0">
                <a:solidFill>
                  <a:srgbClr val="333333"/>
                </a:solidFill>
                <a:cs typeface="+mn-ea"/>
                <a:sym typeface="+mn-lt"/>
              </a:rPr>
              <a:t>。</a:t>
            </a:r>
            <a:endParaRPr lang="zh-CN" altLang="en-US" sz="1350" dirty="0">
              <a:solidFill>
                <a:srgbClr val="333333"/>
              </a:solidFill>
              <a:cs typeface="+mn-ea"/>
              <a:sym typeface="+mn-lt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2374683"/>
            <a:ext cx="1239974" cy="1797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407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/>
      <p:bldP spid="12" grpId="0" animBg="1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990600" y="1428750"/>
            <a:ext cx="731520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此外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,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为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实现打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澈尽早达峰，我国还 将制定系列政策和措施。加快建设全国用能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权碳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排放权交易市场，完 善能源消费强度和总量 的双控制度。同时，要继续打好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污染防治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攻坚战，实现减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污降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碳协同效应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048000" y="2603558"/>
            <a:ext cx="2428043" cy="3491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1350" dirty="0">
                <a:solidFill>
                  <a:schemeClr val="bg1"/>
                </a:solidFill>
                <a:cs typeface="+mn-ea"/>
                <a:sym typeface="+mn-lt"/>
              </a:rPr>
              <a:t>双控制度</a:t>
            </a:r>
          </a:p>
        </p:txBody>
      </p:sp>
      <p:sp>
        <p:nvSpPr>
          <p:cNvPr id="12" name="矩形 11"/>
          <p:cNvSpPr/>
          <p:nvPr/>
        </p:nvSpPr>
        <p:spPr>
          <a:xfrm>
            <a:off x="3048000" y="3136958"/>
            <a:ext cx="2428043" cy="3491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1350" dirty="0" smtClean="0">
                <a:solidFill>
                  <a:schemeClr val="bg1"/>
                </a:solidFill>
                <a:cs typeface="+mn-ea"/>
                <a:sym typeface="+mn-lt"/>
              </a:rPr>
              <a:t>协同效应</a:t>
            </a:r>
            <a:endParaRPr lang="zh-CN" altLang="en-US" sz="13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048000" y="3670358"/>
            <a:ext cx="2428043" cy="3491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1350" dirty="0">
                <a:solidFill>
                  <a:schemeClr val="bg1"/>
                </a:solidFill>
                <a:cs typeface="+mn-ea"/>
                <a:sym typeface="+mn-lt"/>
              </a:rPr>
              <a:t>防治</a:t>
            </a:r>
            <a:r>
              <a:rPr lang="zh-CN" altLang="en-US" sz="1350" dirty="0" smtClean="0">
                <a:solidFill>
                  <a:schemeClr val="bg1"/>
                </a:solidFill>
                <a:cs typeface="+mn-ea"/>
                <a:sym typeface="+mn-lt"/>
              </a:rPr>
              <a:t>攻坚</a:t>
            </a:r>
            <a:endParaRPr lang="zh-CN" altLang="en-US" sz="13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715000" y="2603558"/>
            <a:ext cx="2428043" cy="3491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33413">
              <a:lnSpc>
                <a:spcPct val="13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350" dirty="0">
                <a:solidFill>
                  <a:schemeClr val="bg1"/>
                </a:solidFill>
                <a:cs typeface="+mn-ea"/>
                <a:sym typeface="+mn-lt"/>
              </a:rPr>
              <a:t>减污降碳</a:t>
            </a:r>
          </a:p>
        </p:txBody>
      </p:sp>
      <p:sp>
        <p:nvSpPr>
          <p:cNvPr id="16" name="矩形 15"/>
          <p:cNvSpPr/>
          <p:nvPr/>
        </p:nvSpPr>
        <p:spPr>
          <a:xfrm>
            <a:off x="5715000" y="3136811"/>
            <a:ext cx="2428043" cy="3491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33413">
              <a:lnSpc>
                <a:spcPct val="13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350" dirty="0" smtClean="0">
                <a:solidFill>
                  <a:schemeClr val="bg1"/>
                </a:solidFill>
                <a:cs typeface="+mn-ea"/>
                <a:sym typeface="+mn-lt"/>
              </a:rPr>
              <a:t>强度总量 </a:t>
            </a:r>
            <a:endParaRPr lang="zh-CN" altLang="en-US" sz="13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682" y="2618540"/>
            <a:ext cx="1927917" cy="1553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475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 animBg="1"/>
      <p:bldP spid="13" grpId="0" animBg="1"/>
      <p:bldP spid="15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3655668" y="1657350"/>
            <a:ext cx="4495800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defTabSz="666750">
              <a:lnSpc>
                <a:spcPct val="13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1350" dirty="0" smtClean="0">
                <a:solidFill>
                  <a:srgbClr val="333333"/>
                </a:solidFill>
                <a:cs typeface="+mn-ea"/>
                <a:sym typeface="+mn-lt"/>
              </a:rPr>
              <a:t>我国</a:t>
            </a:r>
            <a:r>
              <a:rPr lang="zh-CN" altLang="en-US" sz="1350" dirty="0">
                <a:solidFill>
                  <a:srgbClr val="333333"/>
                </a:solidFill>
                <a:cs typeface="+mn-ea"/>
                <a:sym typeface="+mn-lt"/>
              </a:rPr>
              <a:t>以化石能 源为主的能源结构转型势在必行。何建坤强调</a:t>
            </a:r>
            <a:r>
              <a:rPr lang="en-US" altLang="zh-CN" sz="1350" dirty="0">
                <a:solidFill>
                  <a:srgbClr val="333333"/>
                </a:solidFill>
                <a:cs typeface="+mn-ea"/>
                <a:sym typeface="+mn-lt"/>
              </a:rPr>
              <a:t>,〃</a:t>
            </a:r>
            <a:r>
              <a:rPr lang="zh-CN" altLang="en-US" sz="1350" dirty="0">
                <a:solidFill>
                  <a:srgbClr val="333333"/>
                </a:solidFill>
                <a:cs typeface="+mn-ea"/>
                <a:sym typeface="+mn-lt"/>
              </a:rPr>
              <a:t>十四 五</a:t>
            </a:r>
            <a:r>
              <a:rPr lang="en-US" altLang="zh-CN" sz="1350" dirty="0">
                <a:solidFill>
                  <a:srgbClr val="333333"/>
                </a:solidFill>
                <a:cs typeface="+mn-ea"/>
                <a:sym typeface="+mn-lt"/>
              </a:rPr>
              <a:t>"</a:t>
            </a:r>
            <a:r>
              <a:rPr lang="zh-CN" altLang="en-US" sz="1350" dirty="0">
                <a:solidFill>
                  <a:srgbClr val="333333"/>
                </a:solidFill>
                <a:cs typeface="+mn-ea"/>
                <a:sym typeface="+mn-lt"/>
              </a:rPr>
              <a:t>期间，要严格控制煤炭消费量的反弹，最好能够实现煤炭消费零增长，到</a:t>
            </a:r>
            <a:r>
              <a:rPr lang="en-US" altLang="zh-CN" sz="1350" dirty="0">
                <a:solidFill>
                  <a:srgbClr val="333333"/>
                </a:solidFill>
                <a:cs typeface="+mn-ea"/>
                <a:sym typeface="+mn-lt"/>
              </a:rPr>
              <a:t>"</a:t>
            </a:r>
            <a:r>
              <a:rPr lang="zh-CN" altLang="en-US" sz="1350" dirty="0">
                <a:solidFill>
                  <a:srgbClr val="333333"/>
                </a:solidFill>
                <a:cs typeface="+mn-ea"/>
                <a:sym typeface="+mn-lt"/>
              </a:rPr>
              <a:t>十 四五“末实现煤炭消费</a:t>
            </a:r>
            <a:r>
              <a:rPr lang="zh-CN" altLang="en-US" sz="1350" dirty="0" smtClean="0">
                <a:solidFill>
                  <a:srgbClr val="333333"/>
                </a:solidFill>
                <a:cs typeface="+mn-ea"/>
                <a:sym typeface="+mn-lt"/>
              </a:rPr>
              <a:t>稳定</a:t>
            </a:r>
            <a:endParaRPr lang="zh-CN" altLang="en-US" sz="1350" dirty="0">
              <a:solidFill>
                <a:srgbClr val="333333"/>
              </a:solidFill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655668" y="3139757"/>
            <a:ext cx="4339702" cy="9025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defTabSz="666750">
              <a:lnSpc>
                <a:spcPct val="13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1350" dirty="0">
                <a:solidFill>
                  <a:srgbClr val="333333"/>
                </a:solidFill>
                <a:cs typeface="+mn-ea"/>
                <a:sym typeface="+mn-lt"/>
              </a:rPr>
              <a:t>同时</a:t>
            </a:r>
            <a:r>
              <a:rPr lang="en-US" altLang="zh-CN" sz="1350" dirty="0">
                <a:solidFill>
                  <a:srgbClr val="333333"/>
                </a:solidFill>
                <a:cs typeface="+mn-ea"/>
                <a:sym typeface="+mn-lt"/>
              </a:rPr>
              <a:t>,</a:t>
            </a:r>
            <a:r>
              <a:rPr lang="zh-CN" altLang="en-US" sz="1350" dirty="0">
                <a:solidFill>
                  <a:srgbClr val="333333"/>
                </a:solidFill>
                <a:cs typeface="+mn-ea"/>
                <a:sym typeface="+mn-lt"/>
              </a:rPr>
              <a:t>我国要大力发展新能 源和可再生能源。“到</a:t>
            </a:r>
            <a:r>
              <a:rPr lang="en-US" altLang="zh-CN" sz="1350" dirty="0">
                <a:solidFill>
                  <a:srgbClr val="333333"/>
                </a:solidFill>
                <a:cs typeface="+mn-ea"/>
                <a:sym typeface="+mn-lt"/>
              </a:rPr>
              <a:t>2030 </a:t>
            </a:r>
            <a:r>
              <a:rPr lang="zh-CN" altLang="en-US" sz="1350" dirty="0">
                <a:solidFill>
                  <a:srgbClr val="333333"/>
                </a:solidFill>
                <a:cs typeface="+mn-ea"/>
                <a:sym typeface="+mn-lt"/>
              </a:rPr>
              <a:t>年前，经济发展新増加的能 源需求，基本要由新増的非 隔能源来满足，化石能源 消费总体上不再増加</a:t>
            </a:r>
            <a:r>
              <a:rPr lang="zh-CN" altLang="en-US" sz="1350" dirty="0" smtClean="0">
                <a:solidFill>
                  <a:srgbClr val="333333"/>
                </a:solidFill>
                <a:cs typeface="+mn-ea"/>
                <a:sym typeface="+mn-lt"/>
              </a:rPr>
              <a:t>。</a:t>
            </a:r>
            <a:endParaRPr lang="zh-CN" altLang="en-US" sz="1350" dirty="0">
              <a:solidFill>
                <a:srgbClr val="333333"/>
              </a:solidFill>
              <a:cs typeface="+mn-ea"/>
              <a:sym typeface="+mn-lt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428750"/>
            <a:ext cx="2893668" cy="289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133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85800" y="742950"/>
            <a:ext cx="7848600" cy="3886200"/>
          </a:xfrm>
          <a:prstGeom prst="rect">
            <a:avLst/>
          </a:prstGeom>
          <a:solidFill>
            <a:srgbClr val="FAFD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1000" y="2297864"/>
            <a:ext cx="1553253" cy="1950286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 flipH="1">
            <a:off x="0" y="3003190"/>
            <a:ext cx="9144000" cy="2140310"/>
            <a:chOff x="0" y="3003190"/>
            <a:chExt cx="9144000" cy="214031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99505" y="3972761"/>
              <a:ext cx="3201295" cy="732589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003190"/>
              <a:ext cx="9144000" cy="2140310"/>
            </a:xfrm>
            <a:prstGeom prst="rect">
              <a:avLst/>
            </a:prstGeom>
          </p:spPr>
        </p:pic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896" y="3361298"/>
            <a:ext cx="1766104" cy="1572652"/>
          </a:xfrm>
          <a:prstGeom prst="rect">
            <a:avLst/>
          </a:prstGeom>
        </p:spPr>
      </p:pic>
      <p:sp>
        <p:nvSpPr>
          <p:cNvPr id="28" name="TextBox 48"/>
          <p:cNvSpPr txBox="1"/>
          <p:nvPr/>
        </p:nvSpPr>
        <p:spPr>
          <a:xfrm>
            <a:off x="2070484" y="2166077"/>
            <a:ext cx="539711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800"/>
            <a:r>
              <a:rPr lang="zh-CN" altLang="en-US" sz="40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低碳的发展有三大效益</a:t>
            </a:r>
          </a:p>
        </p:txBody>
      </p:sp>
      <p:sp>
        <p:nvSpPr>
          <p:cNvPr id="29" name="TextBox 48"/>
          <p:cNvSpPr txBox="1"/>
          <p:nvPr/>
        </p:nvSpPr>
        <p:spPr>
          <a:xfrm>
            <a:off x="2070484" y="1428750"/>
            <a:ext cx="266700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800"/>
            <a:r>
              <a:rPr lang="zh-CN" altLang="en-US" sz="4000" spc="600" dirty="0" smtClean="0">
                <a:solidFill>
                  <a:schemeClr val="accent1"/>
                </a:solidFill>
                <a:latin typeface="+mn-ea"/>
                <a:cs typeface="+mn-ea"/>
                <a:sym typeface="+mn-lt"/>
              </a:rPr>
              <a:t>第四部分</a:t>
            </a:r>
            <a:endParaRPr lang="en-US" altLang="zh-CN" sz="4000" spc="600" dirty="0">
              <a:solidFill>
                <a:schemeClr val="accent1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057400" y="2841307"/>
            <a:ext cx="516851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>
                <a:solidFill>
                  <a:schemeClr val="accent1"/>
                </a:solidFill>
                <a:latin typeface="+mn-ea"/>
              </a:rPr>
              <a:t>carbon peak carbon neutralization carbon peak carbon </a:t>
            </a:r>
            <a:r>
              <a:rPr lang="en-US" altLang="zh-CN" sz="1000" dirty="0" smtClean="0">
                <a:solidFill>
                  <a:schemeClr val="accent1"/>
                </a:solidFill>
                <a:latin typeface="+mn-ea"/>
              </a:rPr>
              <a:t>neutralization carbon </a:t>
            </a:r>
            <a:r>
              <a:rPr lang="en-US" altLang="zh-CN" sz="1000" dirty="0">
                <a:solidFill>
                  <a:schemeClr val="accent1"/>
                </a:solidFill>
                <a:latin typeface="+mn-ea"/>
              </a:rPr>
              <a:t>peak </a:t>
            </a:r>
            <a:r>
              <a:rPr lang="en-US" altLang="zh-CN" sz="1000" dirty="0" smtClean="0">
                <a:solidFill>
                  <a:schemeClr val="accent1"/>
                </a:solidFill>
                <a:latin typeface="+mn-ea"/>
              </a:rPr>
              <a:t>neutralization </a:t>
            </a:r>
            <a:r>
              <a:rPr lang="en-US" altLang="zh-CN" sz="1000" dirty="0">
                <a:solidFill>
                  <a:schemeClr val="accent1"/>
                </a:solidFill>
                <a:latin typeface="+mn-ea"/>
              </a:rPr>
              <a:t>carbon peak carbon </a:t>
            </a:r>
            <a:r>
              <a:rPr lang="en-US" altLang="zh-CN" sz="1000" dirty="0" smtClean="0">
                <a:solidFill>
                  <a:schemeClr val="accent1"/>
                </a:solidFill>
                <a:latin typeface="+mn-ea"/>
              </a:rPr>
              <a:t>neutralization</a:t>
            </a:r>
            <a:endParaRPr lang="en-US" altLang="zh-CN" sz="1000" dirty="0">
              <a:solidFill>
                <a:schemeClr val="accent1"/>
              </a:solidFill>
              <a:latin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7000" y="3082813"/>
            <a:ext cx="2616969" cy="206068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049"/>
          <a:stretch/>
        </p:blipFill>
        <p:spPr>
          <a:xfrm>
            <a:off x="6274568" y="1322850"/>
            <a:ext cx="1269232" cy="49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610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8" grpId="0"/>
      <p:bldP spid="29" grpId="0"/>
      <p:bldP spid="3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865415" y="2956980"/>
            <a:ext cx="7347858" cy="113877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838200" y="1642807"/>
            <a:ext cx="6199415" cy="1149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00088">
              <a:lnSpc>
                <a:spcPct val="13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350" dirty="0">
                <a:cs typeface="+mn-ea"/>
                <a:sym typeface="+mn-lt"/>
              </a:rPr>
              <a:t>何建坤指出，</a:t>
            </a:r>
            <a:r>
              <a:rPr lang="en-US" altLang="zh-CN" sz="1350" dirty="0">
                <a:cs typeface="+mn-ea"/>
                <a:sym typeface="+mn-lt"/>
              </a:rPr>
              <a:t>2030</a:t>
            </a:r>
            <a:r>
              <a:rPr lang="zh-CN" altLang="en-US" sz="1350" dirty="0">
                <a:cs typeface="+mn-ea"/>
                <a:sym typeface="+mn-lt"/>
              </a:rPr>
              <a:t>年前实现二氧化碳排放达峰，是指全国范围的二氧化碳排放达到峰值。但要 看到，每个地区资源禀赋不同，经济发展程度、产业布局也有区别。实现二氧化碳抬</a:t>
            </a:r>
            <a:r>
              <a:rPr lang="en-US" altLang="zh-CN" sz="1350" dirty="0">
                <a:cs typeface="+mn-ea"/>
                <a:sym typeface="+mn-lt"/>
              </a:rPr>
              <a:t>E</a:t>
            </a:r>
            <a:r>
              <a:rPr lang="zh-CN" altLang="en-US" sz="1350" dirty="0">
                <a:cs typeface="+mn-ea"/>
                <a:sym typeface="+mn-lt"/>
              </a:rPr>
              <a:t>放达峰</a:t>
            </a:r>
            <a:r>
              <a:rPr lang="en-US" altLang="zh-CN" sz="1350" dirty="0">
                <a:cs typeface="+mn-ea"/>
                <a:sym typeface="+mn-lt"/>
              </a:rPr>
              <a:t>, </a:t>
            </a:r>
            <a:r>
              <a:rPr lang="zh-CN" altLang="en-US" sz="1350" dirty="0">
                <a:cs typeface="+mn-ea"/>
                <a:sym typeface="+mn-lt"/>
              </a:rPr>
              <a:t>各地区肯定有先有后，要推迸一些有条件的地方率先实现达峰。</a:t>
            </a:r>
          </a:p>
        </p:txBody>
      </p:sp>
      <p:sp>
        <p:nvSpPr>
          <p:cNvPr id="8" name="矩形 7"/>
          <p:cNvSpPr/>
          <p:nvPr/>
        </p:nvSpPr>
        <p:spPr>
          <a:xfrm>
            <a:off x="1055915" y="3086630"/>
            <a:ext cx="6966858" cy="8797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00088">
              <a:lnSpc>
                <a:spcPct val="13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350" dirty="0" smtClean="0">
                <a:cs typeface="+mn-ea"/>
                <a:sym typeface="+mn-lt"/>
              </a:rPr>
              <a:t>经济</a:t>
            </a:r>
            <a:r>
              <a:rPr lang="zh-CN" altLang="en-US" sz="1350" dirty="0">
                <a:cs typeface="+mn-ea"/>
                <a:sym typeface="+mn-lt"/>
              </a:rPr>
              <a:t>转型比较领先</a:t>
            </a:r>
            <a:r>
              <a:rPr lang="en-US" altLang="zh-CN" sz="1350" dirty="0">
                <a:cs typeface="+mn-ea"/>
                <a:sym typeface="+mn-lt"/>
              </a:rPr>
              <a:t>,</a:t>
            </a:r>
            <a:r>
              <a:rPr lang="zh-CN" altLang="en-US" sz="1350" dirty="0">
                <a:cs typeface="+mn-ea"/>
                <a:sym typeface="+mn-lt"/>
              </a:rPr>
              <a:t>有条 件在“十四五“期间实现二氧化 碳排放达峰。另一类地区是西南部分地区</a:t>
            </a:r>
            <a:r>
              <a:rPr lang="en-US" altLang="zh-CN" sz="1350" dirty="0">
                <a:cs typeface="+mn-ea"/>
                <a:sym typeface="+mn-lt"/>
              </a:rPr>
              <a:t>,</a:t>
            </a:r>
            <a:r>
              <a:rPr lang="zh-CN" altLang="en-US" sz="1350" dirty="0">
                <a:cs typeface="+mn-ea"/>
                <a:sym typeface="+mn-lt"/>
              </a:rPr>
              <a:t>其可 再生能源条件好，有很丰富的水电、 风电、太阳能发电资源，可通过能 源结构调整，由新能源的增长来满 足能源</a:t>
            </a:r>
            <a:r>
              <a:rPr lang="zh-CN" altLang="en-US" sz="1350" dirty="0" smtClean="0">
                <a:cs typeface="+mn-ea"/>
                <a:sym typeface="+mn-lt"/>
              </a:rPr>
              <a:t>需求</a:t>
            </a:r>
            <a:endParaRPr lang="zh-CN" altLang="en-US" sz="1350" dirty="0"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1524229"/>
            <a:ext cx="1219200" cy="1280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91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218500" y="2396086"/>
            <a:ext cx="2081383" cy="9982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="1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562728" y="2396086"/>
            <a:ext cx="2081383" cy="9982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="1">
              <a:solidFill>
                <a:schemeClr val="bg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919617" y="2396086"/>
            <a:ext cx="2081383" cy="9982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="1">
              <a:solidFill>
                <a:schemeClr val="bg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218500" y="1276350"/>
            <a:ext cx="6782500" cy="96680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5" name="矩形 14"/>
          <p:cNvSpPr/>
          <p:nvPr/>
        </p:nvSpPr>
        <p:spPr>
          <a:xfrm>
            <a:off x="1480064" y="1399459"/>
            <a:ext cx="6330086" cy="700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lt"/>
              </a:rPr>
              <a:t>各地采取什么减路径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lt"/>
              </a:rPr>
              <a:t>.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lt"/>
              </a:rPr>
              <a:t>哪一年实 现达峰，可能有所差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lt"/>
              </a:rPr>
              <a:t>S!L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lt"/>
              </a:rPr>
              <a:t>要推进差 别化、包容式的协调发展和协调滅 排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lt"/>
              </a:rPr>
              <a:t>.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lt"/>
              </a:rPr>
              <a:t>保证全国总体目标的实现。</a:t>
            </a:r>
          </a:p>
        </p:txBody>
      </p:sp>
      <p:sp>
        <p:nvSpPr>
          <p:cNvPr id="16" name="矩形 15"/>
          <p:cNvSpPr/>
          <p:nvPr/>
        </p:nvSpPr>
        <p:spPr>
          <a:xfrm>
            <a:off x="1524000" y="2587955"/>
            <a:ext cx="14717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00088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200" b="1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疫情影响下，一些地方为恢复</a:t>
            </a:r>
            <a:r>
              <a:rPr lang="zh-CN" altLang="en-US" sz="1200" b="1" dirty="0" smtClean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经济</a:t>
            </a:r>
            <a:endParaRPr lang="en-US" altLang="zh-CN" sz="1200" b="1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01753" y="3508753"/>
            <a:ext cx="6750920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333333"/>
                </a:solidFill>
                <a:cs typeface="+mn-ea"/>
                <a:sym typeface="+mn-lt"/>
              </a:rPr>
              <a:t>如何才能抓住新的经济堵长点，避 免”走老路</a:t>
            </a:r>
            <a:r>
              <a:rPr lang="en-US" altLang="zh-CN" sz="1200" dirty="0">
                <a:solidFill>
                  <a:srgbClr val="333333"/>
                </a:solidFill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rgbClr val="333333"/>
                </a:solidFill>
                <a:cs typeface="+mn-ea"/>
                <a:sym typeface="+mn-lt"/>
              </a:rPr>
              <a:t>？国家提出碳达峰、 碳中和目标后</a:t>
            </a:r>
            <a:r>
              <a:rPr lang="en-US" altLang="zh-CN" sz="1200" dirty="0">
                <a:solidFill>
                  <a:srgbClr val="333333"/>
                </a:solidFill>
                <a:cs typeface="+mn-ea"/>
                <a:sym typeface="+mn-lt"/>
              </a:rPr>
              <a:t>,</a:t>
            </a:r>
            <a:r>
              <a:rPr lang="zh-CN" altLang="en-US" sz="1200" dirty="0">
                <a:solidFill>
                  <a:srgbClr val="333333"/>
                </a:solidFill>
                <a:cs typeface="+mn-ea"/>
                <a:sym typeface="+mn-lt"/>
              </a:rPr>
              <a:t>各地已</a:t>
            </a:r>
            <a:r>
              <a:rPr lang="zh-CN" altLang="en-US" sz="1200" dirty="0" smtClean="0">
                <a:solidFill>
                  <a:srgbClr val="333333"/>
                </a:solidFill>
                <a:cs typeface="+mn-ea"/>
                <a:sym typeface="+mn-lt"/>
              </a:rPr>
              <a:t>陆续录</a:t>
            </a:r>
            <a:r>
              <a:rPr lang="zh-CN" altLang="en-US" sz="1200" dirty="0">
                <a:solidFill>
                  <a:srgbClr val="333333"/>
                </a:solidFill>
                <a:cs typeface="+mn-ea"/>
                <a:sym typeface="+mn-lt"/>
              </a:rPr>
              <a:t>起 来</a:t>
            </a:r>
            <a:r>
              <a:rPr lang="en-US" altLang="zh-CN" sz="1200" dirty="0">
                <a:solidFill>
                  <a:srgbClr val="333333"/>
                </a:solidFill>
                <a:cs typeface="+mn-ea"/>
                <a:sym typeface="+mn-lt"/>
              </a:rPr>
              <a:t>.</a:t>
            </a:r>
            <a:r>
              <a:rPr lang="zh-CN" altLang="en-US" sz="1200" dirty="0">
                <a:solidFill>
                  <a:srgbClr val="333333"/>
                </a:solidFill>
                <a:cs typeface="+mn-ea"/>
                <a:sym typeface="+mn-lt"/>
              </a:rPr>
              <a:t>着手制定本省市的二</a:t>
            </a:r>
            <a:r>
              <a:rPr lang="en-US" altLang="zh-CN" sz="1200" dirty="0">
                <a:solidFill>
                  <a:srgbClr val="333333"/>
                </a:solidFill>
                <a:cs typeface="+mn-ea"/>
                <a:sym typeface="+mn-lt"/>
              </a:rPr>
              <a:t>M</a:t>
            </a:r>
            <a:r>
              <a:rPr lang="zh-CN" altLang="en-US" sz="1200" dirty="0">
                <a:solidFill>
                  <a:srgbClr val="333333"/>
                </a:solidFill>
                <a:cs typeface="+mn-ea"/>
                <a:sym typeface="+mn-lt"/>
              </a:rPr>
              <a:t>化调</a:t>
            </a:r>
            <a:r>
              <a:rPr lang="en-US" altLang="zh-CN" sz="1200" dirty="0">
                <a:solidFill>
                  <a:srgbClr val="333333"/>
                </a:solidFill>
                <a:cs typeface="+mn-ea"/>
                <a:sym typeface="+mn-lt"/>
              </a:rPr>
              <a:t>E </a:t>
            </a:r>
            <a:r>
              <a:rPr lang="zh-CN" altLang="en-US" sz="1200" dirty="0">
                <a:solidFill>
                  <a:srgbClr val="333333"/>
                </a:solidFill>
                <a:cs typeface="+mn-ea"/>
                <a:sym typeface="+mn-lt"/>
              </a:rPr>
              <a:t>放达峰行动计划</a:t>
            </a:r>
            <a:r>
              <a:rPr lang="en-US" altLang="zh-CN" sz="1200" dirty="0" smtClean="0">
                <a:solidFill>
                  <a:srgbClr val="333333"/>
                </a:solidFill>
                <a:cs typeface="+mn-ea"/>
                <a:sym typeface="+mn-lt"/>
              </a:rPr>
              <a:t>.</a:t>
            </a:r>
            <a:r>
              <a:rPr lang="zh-CN" altLang="en-US" sz="1200" dirty="0">
                <a:solidFill>
                  <a:srgbClr val="333333"/>
                </a:solidFill>
                <a:cs typeface="+mn-ea"/>
                <a:sym typeface="+mn-lt"/>
              </a:rPr>
              <a:t>同时，国家相关部门也在制定相应 的计划，如工信部提出要坚决压缩 粗钢产量</a:t>
            </a:r>
            <a:r>
              <a:rPr lang="en-US" altLang="zh-CN" sz="1200" dirty="0">
                <a:solidFill>
                  <a:srgbClr val="333333"/>
                </a:solidFill>
                <a:cs typeface="+mn-ea"/>
                <a:sym typeface="+mn-lt"/>
              </a:rPr>
              <a:t>f</a:t>
            </a:r>
            <a:r>
              <a:rPr lang="zh-CN" altLang="en-US" sz="1200" dirty="0">
                <a:solidFill>
                  <a:srgbClr val="333333"/>
                </a:solidFill>
                <a:cs typeface="+mn-ea"/>
                <a:sym typeface="+mn-lt"/>
              </a:rPr>
              <a:t>确保粗钢产量同比</a:t>
            </a:r>
            <a:r>
              <a:rPr lang="zh-CN" altLang="en-US" sz="1200" dirty="0" smtClean="0">
                <a:solidFill>
                  <a:srgbClr val="333333"/>
                </a:solidFill>
                <a:cs typeface="+mn-ea"/>
                <a:sym typeface="+mn-lt"/>
              </a:rPr>
              <a:t>下降</a:t>
            </a:r>
            <a:endParaRPr lang="en-US" altLang="zh-CN" sz="1200" dirty="0">
              <a:solidFill>
                <a:srgbClr val="333333"/>
              </a:solidFill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038600" y="2548486"/>
            <a:ext cx="12012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00088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200" b="1" dirty="0" smtClean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扩充</a:t>
            </a:r>
            <a:r>
              <a:rPr lang="zh-CN" altLang="en-US" sz="1200" b="1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传统的钢铁、</a:t>
            </a:r>
            <a:r>
              <a:rPr lang="zh-CN" altLang="en-US" sz="1200" b="1" dirty="0" smtClean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水泥</a:t>
            </a:r>
            <a:endParaRPr lang="en-US" altLang="zh-CN" sz="1200" b="1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65337" y="2474242"/>
            <a:ext cx="14546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00088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200" b="1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煤电等高 耗能产能的冲动</a:t>
            </a:r>
            <a:r>
              <a:rPr lang="zh-CN" altLang="en-US" sz="1200" b="1" dirty="0" smtClean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明显</a:t>
            </a:r>
            <a:endParaRPr lang="en-US" altLang="zh-CN" sz="1200" b="1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92401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85800" y="742950"/>
            <a:ext cx="7848600" cy="3886200"/>
          </a:xfrm>
          <a:prstGeom prst="rect">
            <a:avLst/>
          </a:prstGeom>
          <a:solidFill>
            <a:srgbClr val="FAFD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1000" y="2297864"/>
            <a:ext cx="1553253" cy="1950286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 flipH="1">
            <a:off x="0" y="3003190"/>
            <a:ext cx="9144000" cy="2140310"/>
            <a:chOff x="0" y="3003190"/>
            <a:chExt cx="9144000" cy="214031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99505" y="3972761"/>
              <a:ext cx="3201295" cy="732589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003190"/>
              <a:ext cx="9144000" cy="2140310"/>
            </a:xfrm>
            <a:prstGeom prst="rect">
              <a:avLst/>
            </a:prstGeom>
          </p:spPr>
        </p:pic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896" y="3361298"/>
            <a:ext cx="1766104" cy="1572652"/>
          </a:xfrm>
          <a:prstGeom prst="rect">
            <a:avLst/>
          </a:prstGeom>
        </p:spPr>
      </p:pic>
      <p:sp>
        <p:nvSpPr>
          <p:cNvPr id="28" name="TextBox 48"/>
          <p:cNvSpPr txBox="1"/>
          <p:nvPr/>
        </p:nvSpPr>
        <p:spPr>
          <a:xfrm>
            <a:off x="2070484" y="2166077"/>
            <a:ext cx="539711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800"/>
            <a:r>
              <a:rPr lang="zh-CN" altLang="en-US" sz="40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什么是碳达峰和碳中和</a:t>
            </a:r>
          </a:p>
        </p:txBody>
      </p:sp>
      <p:sp>
        <p:nvSpPr>
          <p:cNvPr id="29" name="TextBox 48"/>
          <p:cNvSpPr txBox="1"/>
          <p:nvPr/>
        </p:nvSpPr>
        <p:spPr>
          <a:xfrm>
            <a:off x="2070484" y="1428750"/>
            <a:ext cx="266700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800"/>
            <a:r>
              <a:rPr lang="zh-CN" altLang="en-US" sz="4000" spc="600" dirty="0" smtClean="0">
                <a:solidFill>
                  <a:schemeClr val="accent1"/>
                </a:solidFill>
                <a:latin typeface="+mn-ea"/>
                <a:cs typeface="+mn-ea"/>
                <a:sym typeface="+mn-lt"/>
              </a:rPr>
              <a:t>第五部分</a:t>
            </a:r>
            <a:endParaRPr lang="en-US" altLang="zh-CN" sz="4000" spc="600" dirty="0">
              <a:solidFill>
                <a:schemeClr val="accent1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057400" y="2841307"/>
            <a:ext cx="516851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>
                <a:solidFill>
                  <a:schemeClr val="accent1"/>
                </a:solidFill>
                <a:latin typeface="+mn-ea"/>
              </a:rPr>
              <a:t>carbon peak carbon neutralization carbon peak carbon </a:t>
            </a:r>
            <a:r>
              <a:rPr lang="en-US" altLang="zh-CN" sz="1000" dirty="0" smtClean="0">
                <a:solidFill>
                  <a:schemeClr val="accent1"/>
                </a:solidFill>
                <a:latin typeface="+mn-ea"/>
              </a:rPr>
              <a:t>neutralization carbon </a:t>
            </a:r>
            <a:r>
              <a:rPr lang="en-US" altLang="zh-CN" sz="1000" dirty="0">
                <a:solidFill>
                  <a:schemeClr val="accent1"/>
                </a:solidFill>
                <a:latin typeface="+mn-ea"/>
              </a:rPr>
              <a:t>peak </a:t>
            </a:r>
            <a:r>
              <a:rPr lang="en-US" altLang="zh-CN" sz="1000" dirty="0" smtClean="0">
                <a:solidFill>
                  <a:schemeClr val="accent1"/>
                </a:solidFill>
                <a:latin typeface="+mn-ea"/>
              </a:rPr>
              <a:t>neutralization </a:t>
            </a:r>
            <a:r>
              <a:rPr lang="en-US" altLang="zh-CN" sz="1000" dirty="0">
                <a:solidFill>
                  <a:schemeClr val="accent1"/>
                </a:solidFill>
                <a:latin typeface="+mn-ea"/>
              </a:rPr>
              <a:t>carbon peak carbon </a:t>
            </a:r>
            <a:r>
              <a:rPr lang="en-US" altLang="zh-CN" sz="1000" dirty="0" smtClean="0">
                <a:solidFill>
                  <a:schemeClr val="accent1"/>
                </a:solidFill>
                <a:latin typeface="+mn-ea"/>
              </a:rPr>
              <a:t>neutralization</a:t>
            </a:r>
            <a:endParaRPr lang="en-US" altLang="zh-CN" sz="1000" dirty="0">
              <a:solidFill>
                <a:schemeClr val="accent1"/>
              </a:solidFill>
              <a:latin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7000" y="3082813"/>
            <a:ext cx="2616969" cy="206068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049"/>
          <a:stretch/>
        </p:blipFill>
        <p:spPr>
          <a:xfrm>
            <a:off x="6274568" y="1322850"/>
            <a:ext cx="1269232" cy="49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302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8" grpId="0"/>
      <p:bldP spid="29" grpId="0"/>
      <p:bldP spid="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五边形 8"/>
          <p:cNvSpPr/>
          <p:nvPr/>
        </p:nvSpPr>
        <p:spPr>
          <a:xfrm>
            <a:off x="3942144" y="1612706"/>
            <a:ext cx="4287456" cy="413184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通过特殊的方式去除温室气体</a:t>
            </a:r>
          </a:p>
        </p:txBody>
      </p:sp>
      <p:sp>
        <p:nvSpPr>
          <p:cNvPr id="10" name="五边形 9"/>
          <p:cNvSpPr/>
          <p:nvPr/>
        </p:nvSpPr>
        <p:spPr>
          <a:xfrm>
            <a:off x="3942144" y="3031569"/>
            <a:ext cx="4287456" cy="413184"/>
          </a:xfrm>
          <a:prstGeom prst="homePlate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使用可再生能源，减少碳排放</a:t>
            </a:r>
          </a:p>
        </p:txBody>
      </p:sp>
      <p:sp>
        <p:nvSpPr>
          <p:cNvPr id="11" name="矩形 10"/>
          <p:cNvSpPr/>
          <p:nvPr/>
        </p:nvSpPr>
        <p:spPr>
          <a:xfrm>
            <a:off x="3886200" y="2116325"/>
            <a:ext cx="4343400" cy="679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350" dirty="0">
                <a:latin typeface="+mn-ea"/>
                <a:cs typeface="+mn-ea"/>
                <a:sym typeface="+mn-lt"/>
              </a:rPr>
              <a:t>实现碳中和愿景意味看我国经济增长与碳排放要深度脱 钩，这将带来巨大的经济结构性变革</a:t>
            </a:r>
            <a:r>
              <a:rPr lang="zh-CN" altLang="en-US" sz="1350" dirty="0" smtClean="0">
                <a:latin typeface="+mn-ea"/>
                <a:cs typeface="+mn-ea"/>
                <a:sym typeface="+mn-lt"/>
              </a:rPr>
              <a:t>。</a:t>
            </a:r>
            <a:endParaRPr lang="zh-CN" altLang="en-US" sz="1350" dirty="0">
              <a:latin typeface="+mn-ea"/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94144" y="3608769"/>
            <a:ext cx="7487856" cy="990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50" dirty="0">
                <a:latin typeface="+mn-ea"/>
                <a:cs typeface="+mn-ea"/>
                <a:sym typeface="+mn-lt"/>
              </a:rPr>
              <a:t>破立之间，挑战 与机遇并存。以能源系统为例，一方面，我国能源结构以煤为主，要 在较短时间内大幅度降低煤炭消费占比，需克服多方面 的困难；另一方面，相对于</a:t>
            </a:r>
            <a:r>
              <a:rPr lang="en-US" altLang="zh-CN" sz="1350" dirty="0">
                <a:latin typeface="+mn-ea"/>
                <a:cs typeface="+mn-ea"/>
                <a:sym typeface="+mn-lt"/>
              </a:rPr>
              <a:t>2019</a:t>
            </a:r>
            <a:r>
              <a:rPr lang="zh-CN" altLang="en-US" sz="1350" dirty="0">
                <a:latin typeface="+mn-ea"/>
                <a:cs typeface="+mn-ea"/>
                <a:sym typeface="+mn-lt"/>
              </a:rPr>
              <a:t>年我国非化石能源在一 次能源中消费占比约</a:t>
            </a:r>
            <a:r>
              <a:rPr lang="en-US" altLang="zh-CN" sz="1350" dirty="0">
                <a:latin typeface="+mn-ea"/>
                <a:cs typeface="+mn-ea"/>
                <a:sym typeface="+mn-lt"/>
              </a:rPr>
              <a:t>15.3% ,</a:t>
            </a:r>
            <a:r>
              <a:rPr lang="zh-CN" altLang="en-US" sz="1350" dirty="0">
                <a:latin typeface="+mn-ea"/>
                <a:cs typeface="+mn-ea"/>
                <a:sym typeface="+mn-lt"/>
              </a:rPr>
              <a:t>到</a:t>
            </a:r>
            <a:r>
              <a:rPr lang="en-US" altLang="zh-CN" sz="1350" dirty="0">
                <a:latin typeface="+mn-ea"/>
                <a:cs typeface="+mn-ea"/>
                <a:sym typeface="+mn-lt"/>
              </a:rPr>
              <a:t>2030</a:t>
            </a:r>
            <a:r>
              <a:rPr lang="zh-CN" altLang="en-US" sz="1350" dirty="0">
                <a:latin typeface="+mn-ea"/>
                <a:cs typeface="+mn-ea"/>
                <a:sym typeface="+mn-lt"/>
              </a:rPr>
              <a:t>年将提升至</a:t>
            </a:r>
            <a:r>
              <a:rPr lang="en-US" altLang="zh-CN" sz="1350" dirty="0">
                <a:latin typeface="+mn-ea"/>
                <a:cs typeface="+mn-ea"/>
                <a:sym typeface="+mn-lt"/>
              </a:rPr>
              <a:t>25%</a:t>
            </a:r>
            <a:r>
              <a:rPr lang="zh-CN" altLang="en-US" sz="1350" dirty="0">
                <a:latin typeface="+mn-ea"/>
                <a:cs typeface="+mn-ea"/>
                <a:sym typeface="+mn-lt"/>
              </a:rPr>
              <a:t>左右， 能源系统的跃迁蕴藏看新的机遇</a:t>
            </a:r>
            <a:r>
              <a:rPr lang="zh-CN" altLang="en-US" sz="1350" dirty="0" smtClean="0">
                <a:latin typeface="+mn-ea"/>
                <a:cs typeface="+mn-ea"/>
                <a:sym typeface="+mn-lt"/>
              </a:rPr>
              <a:t>。</a:t>
            </a:r>
            <a:endParaRPr lang="zh-CN" altLang="en-US" sz="1350" dirty="0">
              <a:latin typeface="+mn-ea"/>
              <a:cs typeface="+mn-ea"/>
              <a:sym typeface="+mn-lt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86" y="1133862"/>
            <a:ext cx="2637714" cy="2504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186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864835" y="3292157"/>
            <a:ext cx="7543801" cy="8797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50" dirty="0">
                <a:cs typeface="+mn-ea"/>
                <a:sym typeface="+mn-lt"/>
              </a:rPr>
              <a:t>生态环境部国家应对气候变化战略硏究 和国际合作中心战略规划部主任柴麒敏 在与企业、地方座谈时发现，有人认为， 减排就是増加企业成本，为地方发展设 置</a:t>
            </a:r>
            <a:r>
              <a:rPr lang="en-US" altLang="zh-CN" sz="1350" dirty="0">
                <a:cs typeface="+mn-ea"/>
                <a:sym typeface="+mn-lt"/>
              </a:rPr>
              <a:t>"</a:t>
            </a:r>
            <a:r>
              <a:rPr lang="zh-CN" altLang="en-US" sz="1350" dirty="0">
                <a:cs typeface="+mn-ea"/>
                <a:sym typeface="+mn-lt"/>
              </a:rPr>
              <a:t>天花板”。他直言，低碳发展并不 是不要发展，而是要好的发展，是要倒</a:t>
            </a:r>
          </a:p>
        </p:txBody>
      </p:sp>
      <p:sp>
        <p:nvSpPr>
          <p:cNvPr id="14" name="五边形 13"/>
          <p:cNvSpPr/>
          <p:nvPr/>
        </p:nvSpPr>
        <p:spPr>
          <a:xfrm>
            <a:off x="2278186" y="1614917"/>
            <a:ext cx="1348313" cy="486137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42900"/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环境效益</a:t>
            </a:r>
            <a:r>
              <a:rPr lang="en-US" altLang="zh-CN" sz="1400" b="1" dirty="0">
                <a:solidFill>
                  <a:schemeClr val="bg1"/>
                </a:solidFill>
                <a:cs typeface="+mn-ea"/>
                <a:sym typeface="+mn-lt"/>
              </a:rPr>
              <a:t>,</a:t>
            </a:r>
          </a:p>
        </p:txBody>
      </p:sp>
      <p:sp>
        <p:nvSpPr>
          <p:cNvPr id="15" name="矩形 14"/>
          <p:cNvSpPr/>
          <p:nvPr/>
        </p:nvSpPr>
        <p:spPr>
          <a:xfrm>
            <a:off x="3750170" y="1566607"/>
            <a:ext cx="4734666" cy="609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00063">
              <a:lnSpc>
                <a:spcPct val="13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350" dirty="0">
                <a:solidFill>
                  <a:srgbClr val="333333"/>
                </a:solidFill>
                <a:cs typeface="+mn-ea"/>
                <a:sym typeface="+mn-lt"/>
              </a:rPr>
              <a:t>首先是环境效益</a:t>
            </a:r>
            <a:r>
              <a:rPr lang="en-US" altLang="zh-CN" sz="1350" dirty="0">
                <a:solidFill>
                  <a:srgbClr val="333333"/>
                </a:solidFill>
                <a:cs typeface="+mn-ea"/>
                <a:sym typeface="+mn-lt"/>
              </a:rPr>
              <a:t>,</a:t>
            </a:r>
            <a:r>
              <a:rPr lang="zh-CN" altLang="en-US" sz="1350" dirty="0">
                <a:solidFill>
                  <a:srgbClr val="333333"/>
                </a:solidFill>
                <a:cs typeface="+mn-ea"/>
                <a:sym typeface="+mn-lt"/>
              </a:rPr>
              <a:t>与应对气候变化同步协同，将帯来大气污染 </a:t>
            </a:r>
            <a:r>
              <a:rPr lang="en-US" altLang="zh-CN" sz="1350" dirty="0">
                <a:solidFill>
                  <a:srgbClr val="333333"/>
                </a:solidFill>
                <a:cs typeface="+mn-ea"/>
                <a:sym typeface="+mn-lt"/>
              </a:rPr>
              <a:t>2</a:t>
            </a:r>
            <a:r>
              <a:rPr lang="zh-CN" altLang="en-US" sz="1350" dirty="0">
                <a:solidFill>
                  <a:srgbClr val="333333"/>
                </a:solidFill>
                <a:cs typeface="+mn-ea"/>
                <a:sym typeface="+mn-lt"/>
              </a:rPr>
              <a:t>雄的一系列成效。</a:t>
            </a:r>
          </a:p>
        </p:txBody>
      </p:sp>
      <p:sp>
        <p:nvSpPr>
          <p:cNvPr id="16" name="五边形 15"/>
          <p:cNvSpPr/>
          <p:nvPr/>
        </p:nvSpPr>
        <p:spPr>
          <a:xfrm>
            <a:off x="2278186" y="2499656"/>
            <a:ext cx="1348313" cy="486137"/>
          </a:xfrm>
          <a:prstGeom prst="homePlate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42900" algn="ctr"/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经济效益</a:t>
            </a:r>
            <a:endParaRPr lang="en-US" altLang="zh-CN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750170" y="2390087"/>
            <a:ext cx="4734666" cy="609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00063">
              <a:lnSpc>
                <a:spcPct val="13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350" dirty="0" smtClean="0">
                <a:solidFill>
                  <a:srgbClr val="333333"/>
                </a:solidFill>
                <a:cs typeface="+mn-ea"/>
                <a:sym typeface="+mn-lt"/>
              </a:rPr>
              <a:t>此外</a:t>
            </a:r>
            <a:r>
              <a:rPr lang="zh-CN" altLang="en-US" sz="1350" dirty="0">
                <a:solidFill>
                  <a:srgbClr val="333333"/>
                </a:solidFill>
                <a:cs typeface="+mn-ea"/>
                <a:sym typeface="+mn-lt"/>
              </a:rPr>
              <a:t>还有经济效益。“到</a:t>
            </a:r>
            <a:r>
              <a:rPr lang="en-US" altLang="zh-CN" sz="1350" dirty="0">
                <a:solidFill>
                  <a:srgbClr val="333333"/>
                </a:solidFill>
                <a:cs typeface="+mn-ea"/>
                <a:sym typeface="+mn-lt"/>
              </a:rPr>
              <a:t>2030</a:t>
            </a:r>
            <a:r>
              <a:rPr lang="zh-CN" altLang="en-US" sz="1350" dirty="0">
                <a:solidFill>
                  <a:srgbClr val="333333"/>
                </a:solidFill>
                <a:cs typeface="+mn-ea"/>
                <a:sym typeface="+mn-lt"/>
              </a:rPr>
              <a:t>年</a:t>
            </a:r>
            <a:r>
              <a:rPr lang="en-US" altLang="zh-CN" sz="1350" dirty="0">
                <a:solidFill>
                  <a:srgbClr val="333333"/>
                </a:solidFill>
                <a:cs typeface="+mn-ea"/>
                <a:sym typeface="+mn-lt"/>
              </a:rPr>
              <a:t>,</a:t>
            </a:r>
            <a:r>
              <a:rPr lang="zh-CN" altLang="en-US" sz="1350" dirty="0">
                <a:solidFill>
                  <a:srgbClr val="333333"/>
                </a:solidFill>
                <a:cs typeface="+mn-ea"/>
                <a:sym typeface="+mn-lt"/>
              </a:rPr>
              <a:t>全国低碳产业的产值预计将达到</a:t>
            </a:r>
            <a:r>
              <a:rPr lang="en-US" altLang="zh-CN" sz="1350" dirty="0">
                <a:solidFill>
                  <a:srgbClr val="333333"/>
                </a:solidFill>
                <a:cs typeface="+mn-ea"/>
                <a:sym typeface="+mn-lt"/>
              </a:rPr>
              <a:t>23</a:t>
            </a:r>
            <a:r>
              <a:rPr lang="zh-CN" altLang="en-US" sz="1350" dirty="0">
                <a:solidFill>
                  <a:srgbClr val="333333"/>
                </a:solidFill>
                <a:cs typeface="+mn-ea"/>
                <a:sym typeface="+mn-lt"/>
              </a:rPr>
              <a:t>万亿元</a:t>
            </a:r>
            <a:r>
              <a:rPr lang="en-US" altLang="zh-CN" sz="1350" dirty="0">
                <a:solidFill>
                  <a:srgbClr val="333333"/>
                </a:solidFill>
                <a:cs typeface="+mn-ea"/>
                <a:sym typeface="+mn-lt"/>
              </a:rPr>
              <a:t>.</a:t>
            </a:r>
            <a:r>
              <a:rPr lang="zh-CN" altLang="en-US" sz="1350" dirty="0">
                <a:solidFill>
                  <a:srgbClr val="333333"/>
                </a:solidFill>
                <a:cs typeface="+mn-ea"/>
                <a:sym typeface="+mn-lt"/>
              </a:rPr>
              <a:t>对</a:t>
            </a:r>
            <a:r>
              <a:rPr lang="en-US" altLang="zh-CN" sz="1350" dirty="0">
                <a:solidFill>
                  <a:srgbClr val="333333"/>
                </a:solidFill>
                <a:cs typeface="+mn-ea"/>
                <a:sym typeface="+mn-lt"/>
              </a:rPr>
              <a:t>GDP</a:t>
            </a:r>
            <a:r>
              <a:rPr lang="zh-CN" altLang="en-US" sz="1350" dirty="0">
                <a:solidFill>
                  <a:srgbClr val="333333"/>
                </a:solidFill>
                <a:cs typeface="+mn-ea"/>
                <a:sym typeface="+mn-lt"/>
              </a:rPr>
              <a:t>的贡献率将超过</a:t>
            </a:r>
            <a:r>
              <a:rPr lang="en-US" altLang="zh-CN" sz="1350" dirty="0">
                <a:solidFill>
                  <a:srgbClr val="333333"/>
                </a:solidFill>
                <a:cs typeface="+mn-ea"/>
                <a:sym typeface="+mn-lt"/>
              </a:rPr>
              <a:t>16%</a:t>
            </a:r>
            <a:r>
              <a:rPr lang="zh-CN" altLang="en-US" sz="1350" dirty="0" smtClean="0">
                <a:solidFill>
                  <a:srgbClr val="333333"/>
                </a:solidFill>
                <a:cs typeface="+mn-ea"/>
                <a:sym typeface="+mn-lt"/>
              </a:rPr>
              <a:t>。</a:t>
            </a:r>
            <a:endParaRPr lang="zh-CN" altLang="en-US" sz="1350" dirty="0">
              <a:solidFill>
                <a:srgbClr val="333333"/>
              </a:solidFill>
              <a:cs typeface="+mn-ea"/>
              <a:sym typeface="+mn-lt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466081"/>
            <a:ext cx="1394469" cy="1597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210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5" grpId="0"/>
      <p:bldP spid="16" grpId="0" animBg="1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85800" y="742950"/>
            <a:ext cx="7848600" cy="3886200"/>
          </a:xfrm>
          <a:prstGeom prst="rect">
            <a:avLst/>
          </a:prstGeom>
          <a:solidFill>
            <a:srgbClr val="FAFD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1000" y="2297864"/>
            <a:ext cx="1553253" cy="1950286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 flipH="1">
            <a:off x="0" y="3003190"/>
            <a:ext cx="9144000" cy="2140310"/>
            <a:chOff x="0" y="3003190"/>
            <a:chExt cx="9144000" cy="214031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99505" y="3972761"/>
              <a:ext cx="3201295" cy="732589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003190"/>
              <a:ext cx="9144000" cy="2140310"/>
            </a:xfrm>
            <a:prstGeom prst="rect">
              <a:avLst/>
            </a:prstGeom>
          </p:spPr>
        </p:pic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896" y="3361298"/>
            <a:ext cx="1766104" cy="1572652"/>
          </a:xfrm>
          <a:prstGeom prst="rect">
            <a:avLst/>
          </a:prstGeom>
        </p:spPr>
      </p:pic>
      <p:sp>
        <p:nvSpPr>
          <p:cNvPr id="28" name="TextBox 48"/>
          <p:cNvSpPr txBox="1"/>
          <p:nvPr/>
        </p:nvSpPr>
        <p:spPr>
          <a:xfrm>
            <a:off x="2070484" y="2166077"/>
            <a:ext cx="539711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800"/>
            <a:r>
              <a:rPr lang="zh-CN" altLang="en-US" sz="40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实现碳中和我们怎么做</a:t>
            </a:r>
          </a:p>
        </p:txBody>
      </p:sp>
      <p:sp>
        <p:nvSpPr>
          <p:cNvPr id="29" name="TextBox 48"/>
          <p:cNvSpPr txBox="1"/>
          <p:nvPr/>
        </p:nvSpPr>
        <p:spPr>
          <a:xfrm>
            <a:off x="2070484" y="1428750"/>
            <a:ext cx="266700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800"/>
            <a:r>
              <a:rPr lang="zh-CN" altLang="en-US" sz="4000" spc="600" dirty="0" smtClean="0">
                <a:solidFill>
                  <a:schemeClr val="accent1"/>
                </a:solidFill>
                <a:latin typeface="+mn-ea"/>
                <a:cs typeface="+mn-ea"/>
                <a:sym typeface="+mn-lt"/>
              </a:rPr>
              <a:t>第六部分</a:t>
            </a:r>
            <a:endParaRPr lang="en-US" altLang="zh-CN" sz="4000" spc="600" dirty="0">
              <a:solidFill>
                <a:schemeClr val="accent1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057400" y="2841307"/>
            <a:ext cx="516851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>
                <a:solidFill>
                  <a:schemeClr val="accent1"/>
                </a:solidFill>
                <a:latin typeface="+mn-ea"/>
              </a:rPr>
              <a:t>carbon peak carbon neutralization carbon peak carbon </a:t>
            </a:r>
            <a:r>
              <a:rPr lang="en-US" altLang="zh-CN" sz="1000" dirty="0" smtClean="0">
                <a:solidFill>
                  <a:schemeClr val="accent1"/>
                </a:solidFill>
                <a:latin typeface="+mn-ea"/>
              </a:rPr>
              <a:t>neutralization carbon </a:t>
            </a:r>
            <a:r>
              <a:rPr lang="en-US" altLang="zh-CN" sz="1000" dirty="0">
                <a:solidFill>
                  <a:schemeClr val="accent1"/>
                </a:solidFill>
                <a:latin typeface="+mn-ea"/>
              </a:rPr>
              <a:t>peak </a:t>
            </a:r>
            <a:r>
              <a:rPr lang="en-US" altLang="zh-CN" sz="1000" dirty="0" smtClean="0">
                <a:solidFill>
                  <a:schemeClr val="accent1"/>
                </a:solidFill>
                <a:latin typeface="+mn-ea"/>
              </a:rPr>
              <a:t>neutralization </a:t>
            </a:r>
            <a:r>
              <a:rPr lang="en-US" altLang="zh-CN" sz="1000" dirty="0">
                <a:solidFill>
                  <a:schemeClr val="accent1"/>
                </a:solidFill>
                <a:latin typeface="+mn-ea"/>
              </a:rPr>
              <a:t>carbon peak carbon </a:t>
            </a:r>
            <a:r>
              <a:rPr lang="en-US" altLang="zh-CN" sz="1000" dirty="0" smtClean="0">
                <a:solidFill>
                  <a:schemeClr val="accent1"/>
                </a:solidFill>
                <a:latin typeface="+mn-ea"/>
              </a:rPr>
              <a:t>neutralization</a:t>
            </a:r>
            <a:endParaRPr lang="en-US" altLang="zh-CN" sz="1000" dirty="0">
              <a:solidFill>
                <a:schemeClr val="accent1"/>
              </a:solidFill>
              <a:latin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7000" y="3082813"/>
            <a:ext cx="2616969" cy="206068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049"/>
          <a:stretch/>
        </p:blipFill>
        <p:spPr>
          <a:xfrm>
            <a:off x="6274568" y="1322850"/>
            <a:ext cx="1269232" cy="49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530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8" grpId="0"/>
      <p:bldP spid="29" grpId="0"/>
      <p:bldP spid="3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3655668" y="1865120"/>
            <a:ext cx="4495800" cy="933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defTabSz="666750">
              <a:lnSpc>
                <a:spcPct val="13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1350" dirty="0">
                <a:solidFill>
                  <a:srgbClr val="333333"/>
                </a:solidFill>
                <a:cs typeface="+mn-ea"/>
                <a:sym typeface="+mn-lt"/>
              </a:rPr>
              <a:t>中国各部门实现碳中和的踣径及其难易程度空间大，时间</a:t>
            </a:r>
            <a:r>
              <a:rPr lang="zh-CN" altLang="en-US" sz="1350" dirty="0" smtClean="0">
                <a:solidFill>
                  <a:srgbClr val="333333"/>
                </a:solidFill>
                <a:cs typeface="+mn-ea"/>
                <a:sym typeface="+mn-lt"/>
              </a:rPr>
              <a:t>快主要</a:t>
            </a:r>
            <a:r>
              <a:rPr lang="zh-CN" altLang="en-US" sz="1350" dirty="0">
                <a:solidFill>
                  <a:srgbClr val="333333"/>
                </a:solidFill>
                <a:cs typeface="+mn-ea"/>
                <a:sym typeface="+mn-lt"/>
              </a:rPr>
              <a:t>措施：提升清洁</a:t>
            </a:r>
            <a:r>
              <a:rPr lang="zh-CN" altLang="en-US" sz="1350" dirty="0" smtClean="0">
                <a:solidFill>
                  <a:srgbClr val="333333"/>
                </a:solidFill>
                <a:cs typeface="+mn-ea"/>
                <a:sym typeface="+mn-lt"/>
              </a:rPr>
              <a:t>能源占</a:t>
            </a:r>
            <a:r>
              <a:rPr lang="zh-CN" altLang="en-US" sz="1350" dirty="0">
                <a:solidFill>
                  <a:srgbClr val="333333"/>
                </a:solidFill>
                <a:cs typeface="+mn-ea"/>
                <a:sym typeface="+mn-lt"/>
              </a:rPr>
              <a:t>比结构空间较大</a:t>
            </a:r>
            <a:r>
              <a:rPr lang="en-US" altLang="zh-CN" sz="1350" dirty="0">
                <a:solidFill>
                  <a:srgbClr val="333333"/>
                </a:solidFill>
                <a:cs typeface="+mn-ea"/>
                <a:sym typeface="+mn-lt"/>
              </a:rPr>
              <a:t>•</a:t>
            </a:r>
            <a:r>
              <a:rPr lang="zh-CN" altLang="en-US" sz="1350" dirty="0">
                <a:solidFill>
                  <a:srgbClr val="333333"/>
                </a:solidFill>
                <a:cs typeface="+mn-ea"/>
                <a:sym typeface="+mn-lt"/>
              </a:rPr>
              <a:t>时间较晚</a:t>
            </a:r>
          </a:p>
          <a:p>
            <a:pPr marL="0" lvl="1" defTabSz="666750">
              <a:lnSpc>
                <a:spcPct val="13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1350" dirty="0">
                <a:solidFill>
                  <a:srgbClr val="333333"/>
                </a:solidFill>
                <a:cs typeface="+mn-ea"/>
                <a:sym typeface="+mn-lt"/>
              </a:rPr>
              <a:t>主要措施：加速电气化、</a:t>
            </a:r>
            <a:r>
              <a:rPr lang="zh-CN" altLang="en-US" sz="1350" dirty="0" smtClean="0">
                <a:solidFill>
                  <a:srgbClr val="333333"/>
                </a:solidFill>
                <a:cs typeface="+mn-ea"/>
                <a:sym typeface="+mn-lt"/>
              </a:rPr>
              <a:t>清洁能源</a:t>
            </a:r>
            <a:endParaRPr lang="zh-CN" altLang="en-US" sz="1350" dirty="0">
              <a:solidFill>
                <a:srgbClr val="333333"/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655668" y="3347527"/>
            <a:ext cx="4339702" cy="9025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defTabSz="666750">
              <a:lnSpc>
                <a:spcPct val="13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1350" dirty="0">
                <a:solidFill>
                  <a:srgbClr val="333333"/>
                </a:solidFill>
                <a:cs typeface="+mn-ea"/>
                <a:sym typeface="+mn-lt"/>
              </a:rPr>
              <a:t>空间较小，时间</a:t>
            </a:r>
            <a:r>
              <a:rPr lang="zh-CN" altLang="en-US" sz="1350" dirty="0" smtClean="0">
                <a:solidFill>
                  <a:srgbClr val="333333"/>
                </a:solidFill>
                <a:cs typeface="+mn-ea"/>
                <a:sym typeface="+mn-lt"/>
              </a:rPr>
              <a:t>快主要</a:t>
            </a:r>
            <a:r>
              <a:rPr lang="zh-CN" altLang="en-US" sz="1350" dirty="0">
                <a:solidFill>
                  <a:srgbClr val="333333"/>
                </a:solidFill>
                <a:cs typeface="+mn-ea"/>
                <a:sym typeface="+mn-lt"/>
              </a:rPr>
              <a:t>措施：提升新能源车渗透率空间小</a:t>
            </a:r>
            <a:r>
              <a:rPr lang="en-US" altLang="zh-CN" sz="1350" dirty="0">
                <a:solidFill>
                  <a:srgbClr val="333333"/>
                </a:solidFill>
                <a:cs typeface="+mn-ea"/>
                <a:sym typeface="+mn-lt"/>
              </a:rPr>
              <a:t>.</a:t>
            </a:r>
            <a:r>
              <a:rPr lang="zh-CN" altLang="en-US" sz="1350" dirty="0">
                <a:solidFill>
                  <a:srgbClr val="333333"/>
                </a:solidFill>
                <a:cs typeface="+mn-ea"/>
                <a:sym typeface="+mn-lt"/>
              </a:rPr>
              <a:t>时间较</a:t>
            </a:r>
            <a:r>
              <a:rPr lang="zh-CN" altLang="en-US" sz="1350" dirty="0" smtClean="0">
                <a:solidFill>
                  <a:srgbClr val="333333"/>
                </a:solidFill>
                <a:cs typeface="+mn-ea"/>
                <a:sym typeface="+mn-lt"/>
              </a:rPr>
              <a:t>晚主要</a:t>
            </a:r>
            <a:r>
              <a:rPr lang="zh-CN" altLang="en-US" sz="1350" dirty="0">
                <a:solidFill>
                  <a:srgbClr val="333333"/>
                </a:solidFill>
                <a:cs typeface="+mn-ea"/>
                <a:sym typeface="+mn-lt"/>
              </a:rPr>
              <a:t>措施：加速电气化、清洁能源、节能提</a:t>
            </a:r>
            <a:r>
              <a:rPr lang="zh-CN" altLang="en-US" sz="1350" dirty="0" smtClean="0">
                <a:solidFill>
                  <a:srgbClr val="333333"/>
                </a:solidFill>
                <a:cs typeface="+mn-ea"/>
                <a:sym typeface="+mn-lt"/>
              </a:rPr>
              <a:t>效</a:t>
            </a:r>
            <a:endParaRPr lang="zh-CN" altLang="en-US" sz="1350" dirty="0">
              <a:solidFill>
                <a:srgbClr val="333333"/>
              </a:solidFill>
              <a:cs typeface="+mn-ea"/>
              <a:sym typeface="+mn-lt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506882"/>
            <a:ext cx="2893668" cy="289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097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762000" y="1733550"/>
            <a:ext cx="7497502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350" dirty="0">
                <a:solidFill>
                  <a:srgbClr val="333333"/>
                </a:solidFill>
                <a:cs typeface="+mn-ea"/>
                <a:sym typeface="+mn-lt"/>
              </a:rPr>
              <a:t>为减少碳排放，通常可采取</a:t>
            </a:r>
            <a:r>
              <a:rPr lang="zh-CN" altLang="en-US" sz="1350" dirty="0" smtClean="0">
                <a:solidFill>
                  <a:srgbClr val="333333"/>
                </a:solidFill>
                <a:cs typeface="+mn-ea"/>
                <a:sym typeface="+mn-lt"/>
              </a:rPr>
              <a:t>的措施有，加大</a:t>
            </a:r>
            <a:r>
              <a:rPr lang="zh-CN" altLang="en-US" sz="1350" dirty="0">
                <a:solidFill>
                  <a:srgbClr val="333333"/>
                </a:solidFill>
                <a:cs typeface="+mn-ea"/>
                <a:sym typeface="+mn-lt"/>
              </a:rPr>
              <a:t>清洁能源结构占</a:t>
            </a:r>
            <a:r>
              <a:rPr lang="zh-CN" altLang="en-US" sz="1350" dirty="0" smtClean="0">
                <a:solidFill>
                  <a:srgbClr val="333333"/>
                </a:solidFill>
                <a:cs typeface="+mn-ea"/>
                <a:sym typeface="+mn-lt"/>
              </a:rPr>
              <a:t>比，加速</a:t>
            </a:r>
            <a:r>
              <a:rPr lang="zh-CN" altLang="en-US" sz="1350" dirty="0">
                <a:solidFill>
                  <a:srgbClr val="333333"/>
                </a:solidFill>
                <a:cs typeface="+mn-ea"/>
                <a:sym typeface="+mn-lt"/>
              </a:rPr>
              <a:t>各部门电气化</a:t>
            </a:r>
            <a:r>
              <a:rPr lang="zh-CN" altLang="en-US" sz="1350" dirty="0" smtClean="0">
                <a:solidFill>
                  <a:srgbClr val="333333"/>
                </a:solidFill>
                <a:cs typeface="+mn-ea"/>
                <a:sym typeface="+mn-lt"/>
              </a:rPr>
              <a:t>进程，减少</a:t>
            </a:r>
            <a:r>
              <a:rPr lang="zh-CN" altLang="en-US" sz="1350" dirty="0">
                <a:solidFill>
                  <a:srgbClr val="333333"/>
                </a:solidFill>
                <a:cs typeface="+mn-ea"/>
                <a:sym typeface="+mn-lt"/>
              </a:rPr>
              <a:t>非必要的能源</a:t>
            </a:r>
            <a:r>
              <a:rPr lang="zh-CN" altLang="en-US" sz="1350" dirty="0" smtClean="0">
                <a:solidFill>
                  <a:srgbClr val="333333"/>
                </a:solidFill>
                <a:cs typeface="+mn-ea"/>
                <a:sym typeface="+mn-lt"/>
              </a:rPr>
              <a:t>消费，使用</a:t>
            </a:r>
            <a:r>
              <a:rPr lang="zh-CN" altLang="en-US" sz="1350" dirty="0">
                <a:solidFill>
                  <a:srgbClr val="333333"/>
                </a:solidFill>
                <a:cs typeface="+mn-ea"/>
                <a:sym typeface="+mn-lt"/>
              </a:rPr>
              <a:t>碳汇集幅除技术</a:t>
            </a:r>
          </a:p>
        </p:txBody>
      </p:sp>
      <p:sp>
        <p:nvSpPr>
          <p:cNvPr id="8" name="矩形 7"/>
          <p:cNvSpPr/>
          <p:nvPr/>
        </p:nvSpPr>
        <p:spPr>
          <a:xfrm>
            <a:off x="914400" y="2849753"/>
            <a:ext cx="1534865" cy="2957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0003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350" dirty="0">
                <a:solidFill>
                  <a:schemeClr val="bg1"/>
                </a:solidFill>
                <a:cs typeface="+mn-ea"/>
                <a:sym typeface="+mn-lt"/>
              </a:rPr>
              <a:t>减少碳排放</a:t>
            </a:r>
          </a:p>
        </p:txBody>
      </p:sp>
      <p:sp>
        <p:nvSpPr>
          <p:cNvPr id="9" name="矩形 8"/>
          <p:cNvSpPr/>
          <p:nvPr/>
        </p:nvSpPr>
        <p:spPr>
          <a:xfrm>
            <a:off x="914400" y="3483323"/>
            <a:ext cx="1534865" cy="2957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0003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350" dirty="0">
                <a:solidFill>
                  <a:schemeClr val="bg1"/>
                </a:solidFill>
                <a:cs typeface="+mn-ea"/>
                <a:sym typeface="+mn-lt"/>
              </a:rPr>
              <a:t>碳汇集</a:t>
            </a:r>
          </a:p>
        </p:txBody>
      </p:sp>
      <p:sp>
        <p:nvSpPr>
          <p:cNvPr id="10" name="矩形 9"/>
          <p:cNvSpPr/>
          <p:nvPr/>
        </p:nvSpPr>
        <p:spPr>
          <a:xfrm>
            <a:off x="2647224" y="2849753"/>
            <a:ext cx="1534865" cy="2957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350" dirty="0">
                <a:cs typeface="+mn-ea"/>
                <a:sym typeface="+mn-lt"/>
              </a:rPr>
              <a:t>加大清洁</a:t>
            </a:r>
          </a:p>
        </p:txBody>
      </p:sp>
      <p:sp>
        <p:nvSpPr>
          <p:cNvPr id="11" name="矩形 10"/>
          <p:cNvSpPr/>
          <p:nvPr/>
        </p:nvSpPr>
        <p:spPr>
          <a:xfrm>
            <a:off x="2647224" y="3483324"/>
            <a:ext cx="1534865" cy="2957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350" dirty="0">
                <a:cs typeface="+mn-ea"/>
                <a:sym typeface="+mn-lt"/>
              </a:rPr>
              <a:t>能源消费</a:t>
            </a:r>
          </a:p>
        </p:txBody>
      </p:sp>
      <p:sp>
        <p:nvSpPr>
          <p:cNvPr id="12" name="矩形 11"/>
          <p:cNvSpPr/>
          <p:nvPr/>
        </p:nvSpPr>
        <p:spPr>
          <a:xfrm>
            <a:off x="4399824" y="2855080"/>
            <a:ext cx="1534865" cy="2957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350" dirty="0">
                <a:cs typeface="+mn-ea"/>
                <a:sym typeface="+mn-lt"/>
              </a:rPr>
              <a:t>能源结构</a:t>
            </a:r>
          </a:p>
        </p:txBody>
      </p:sp>
      <p:sp>
        <p:nvSpPr>
          <p:cNvPr id="13" name="矩形 12"/>
          <p:cNvSpPr/>
          <p:nvPr/>
        </p:nvSpPr>
        <p:spPr>
          <a:xfrm>
            <a:off x="4399824" y="3442286"/>
            <a:ext cx="1534865" cy="2957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350" dirty="0">
                <a:cs typeface="+mn-ea"/>
                <a:sym typeface="+mn-lt"/>
              </a:rPr>
              <a:t>加速进程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648" y="2190750"/>
            <a:ext cx="220980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90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85800" y="742950"/>
            <a:ext cx="7848600" cy="3886200"/>
          </a:xfrm>
          <a:prstGeom prst="rect">
            <a:avLst/>
          </a:prstGeom>
          <a:solidFill>
            <a:srgbClr val="FAFD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377" y="1276350"/>
            <a:ext cx="2743200" cy="274320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0" y="3003190"/>
            <a:ext cx="9144000" cy="2140310"/>
            <a:chOff x="0" y="3003190"/>
            <a:chExt cx="9144000" cy="214031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99505" y="3972761"/>
              <a:ext cx="3201295" cy="732589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003190"/>
              <a:ext cx="9144000" cy="2140310"/>
            </a:xfrm>
            <a:prstGeom prst="rect">
              <a:avLst/>
            </a:prstGeom>
          </p:spPr>
        </p:pic>
      </p:grp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7168" b="9022"/>
          <a:stretch/>
        </p:blipFill>
        <p:spPr>
          <a:xfrm flipH="1">
            <a:off x="-3" y="2530296"/>
            <a:ext cx="1433323" cy="26322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5EED0B1-5278-428F-9845-EA290F429A74}"/>
              </a:ext>
            </a:extLst>
          </p:cNvPr>
          <p:cNvSpPr txBox="1"/>
          <p:nvPr/>
        </p:nvSpPr>
        <p:spPr>
          <a:xfrm>
            <a:off x="1447800" y="1273373"/>
            <a:ext cx="4652457" cy="746306"/>
          </a:xfrm>
          <a:prstGeom prst="rect">
            <a:avLst/>
          </a:prstGeom>
          <a:noFill/>
        </p:spPr>
        <p:txBody>
          <a:bodyPr wrap="none" lIns="68531" tIns="34264" rIns="68531" bIns="34264" rtlCol="0">
            <a:spAutoFit/>
            <a:scene3d>
              <a:camera prst="orthographicFront"/>
              <a:lightRig rig="flat" dir="t"/>
            </a:scene3d>
            <a:sp3d extrusionH="38100">
              <a:extrusionClr>
                <a:srgbClr val="FBD04E"/>
              </a:extrusionClr>
            </a:sp3d>
          </a:bodyPr>
          <a:lstStyle>
            <a:defPPr>
              <a:defRPr lang="zh-CN"/>
            </a:defPPr>
            <a:lvl1pPr algn="ctr">
              <a:defRPr sz="4000" b="1">
                <a:gradFill flip="none" rotWithShape="1">
                  <a:gsLst>
                    <a:gs pos="0">
                      <a:srgbClr val="FBD04E">
                        <a:lumMod val="65000"/>
                        <a:lumOff val="35000"/>
                      </a:srgbClr>
                    </a:gs>
                    <a:gs pos="51000">
                      <a:srgbClr val="B87600">
                        <a:lumMod val="98000"/>
                        <a:lumOff val="2000"/>
                      </a:srgbClr>
                    </a:gs>
                    <a:gs pos="78000">
                      <a:srgbClr val="F4CF68">
                        <a:lumMod val="90000"/>
                        <a:lumOff val="10000"/>
                      </a:srgbClr>
                    </a:gs>
                    <a:gs pos="28000">
                      <a:srgbClr val="F4CF68">
                        <a:lumMod val="93000"/>
                        <a:lumOff val="7000"/>
                      </a:srgbClr>
                    </a:gs>
                    <a:gs pos="100000">
                      <a:srgbClr val="FBD04E">
                        <a:lumMod val="64000"/>
                        <a:lumOff val="36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317500" dist="38100" dir="2700000" algn="tl" rotWithShape="0">
                    <a:prstClr val="black">
                      <a:alpha val="59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l" defTabSz="685319">
              <a:defRPr/>
            </a:pPr>
            <a:r>
              <a:rPr lang="zh-CN" altLang="en-US" sz="4400" b="0" kern="0" dirty="0">
                <a:solidFill>
                  <a:schemeClr val="accent1"/>
                </a:solidFill>
                <a:effectLst/>
                <a:latin typeface="汉仪粗圆简" panose="02010600000101010101" pitchFamily="2" charset="-122"/>
                <a:ea typeface="汉仪粗圆简" panose="02010600000101010101" pitchFamily="2" charset="-122"/>
              </a:rPr>
              <a:t>碳达峰</a:t>
            </a:r>
            <a:r>
              <a:rPr lang="zh-CN" altLang="en-US" sz="4400" b="0" kern="0" dirty="0">
                <a:solidFill>
                  <a:schemeClr val="accent2"/>
                </a:solidFill>
                <a:effectLst/>
                <a:latin typeface="汉仪粗圆简" panose="02010600000101010101" pitchFamily="2" charset="-122"/>
                <a:ea typeface="汉仪粗圆简" panose="02010600000101010101" pitchFamily="2" charset="-122"/>
              </a:rPr>
              <a:t>碳中和</a:t>
            </a:r>
            <a:r>
              <a:rPr lang="zh-CN" altLang="en-US" sz="4400" b="0" kern="0" dirty="0">
                <a:solidFill>
                  <a:schemeClr val="accent1"/>
                </a:solidFill>
                <a:effectLst/>
                <a:latin typeface="汉仪粗圆简" panose="02010600000101010101" pitchFamily="2" charset="-122"/>
                <a:ea typeface="汉仪粗圆简" panose="02010600000101010101" pitchFamily="2" charset="-122"/>
              </a:rPr>
              <a:t>科普</a:t>
            </a:r>
          </a:p>
        </p:txBody>
      </p:sp>
      <p:sp>
        <p:nvSpPr>
          <p:cNvPr id="29" name="矩形 28"/>
          <p:cNvSpPr/>
          <p:nvPr/>
        </p:nvSpPr>
        <p:spPr>
          <a:xfrm>
            <a:off x="2016788" y="2612855"/>
            <a:ext cx="331721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spc="600" dirty="0" smtClean="0">
                <a:solidFill>
                  <a:schemeClr val="accent1"/>
                </a:solidFill>
                <a:latin typeface="+mn-ea"/>
              </a:rPr>
              <a:t>演示</a:t>
            </a:r>
            <a:r>
              <a:rPr lang="zh-CN" altLang="en-US" sz="1600" spc="600" dirty="0" smtClean="0">
                <a:solidFill>
                  <a:schemeClr val="accent1"/>
                </a:solidFill>
                <a:latin typeface="+mn-ea"/>
              </a:rPr>
              <a:t>完毕 感谢</a:t>
            </a:r>
            <a:r>
              <a:rPr lang="zh-CN" altLang="en-US" sz="1600" spc="600" dirty="0" smtClean="0">
                <a:solidFill>
                  <a:schemeClr val="accent1"/>
                </a:solidFill>
                <a:latin typeface="+mn-ea"/>
              </a:rPr>
              <a:t>您的观看</a:t>
            </a:r>
            <a:endParaRPr lang="zh-CN" altLang="en-US" sz="1600" spc="600" dirty="0">
              <a:solidFill>
                <a:schemeClr val="accent1"/>
              </a:solidFill>
              <a:latin typeface="+mn-ea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1487607" y="2190750"/>
            <a:ext cx="443611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14800" y="3453817"/>
            <a:ext cx="2738176" cy="155633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05153" y="2925699"/>
            <a:ext cx="1843871" cy="2223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665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2" decel="6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2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82ADB108-2F67-4B4E-A97E-19ABB6FAC58E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JCuo0gOaiROYgQAAAURAAAdAAAAdW5pdmVyc2FsL2NvbW1vbl9tZXNzYWdlcy5sbmetWG1v2zYQ/l6g/4EQUGADtrQd0KIYEge0xNhEZMmV6DjZMAiMxNhEKDHVi9vs037Nfth+yY6UncR9gaQkgG2YlO+54909d0cfHn/JFdqIspK6OHLeHrxxkChSnclideQs2MmvHxxU1bzIuNKFOHIK7aDj0csXh4oXq4avBHx/+QKhw1xUFSyrkVndr5HMjpz5OHHD2RwHF4kfTsJkTCfOyNX5DS9uka9X+qff3n/48vbd+58PX2/l+sDEM+z7+0DIIr170wMoYFHoJ4BG/CQg58wZmc9hcuGC+TQgzmj7ZZj0PCJnzsh8dsotoogELIl96pGExkkQMusLnzDiOaML3aA13whUa7SR4jOq1wLiWMtSoErJzD5INWwUjehS5oUzTIMkIjGLqMtoGDijWJfl7S8Wljf1WpegrkKZrPilEpnVCRljn9+UogLVvIaMQvCq1xJ+qXMui4NO1RFe0mCSsDD044QE3m7HGZEiQ17JjZqBKBGOSQQAJa9E+QjZxGaZFUdYqWEIUzqZ+vBmxoSpXK0VvOuhdswJxGAuii4pyBESQXbF8TKMPOM0UIU4uuFV9VmX2V5+PAxUFzAN3BBS0GUPwJnB2AFDjCXUjbIUad0FNiNxjCckGYfnkMjAu3CIRHgKdDsdInFBYqAIibtkAnxGJ9gkvKHYLv93/Eq5SWd1i3iagpxx30bqpoId41JggWVadTBMTUw+LiBsFPs/oHGLCt61q5XcCLCjzETZqQgqi0s8k0UfF/SP5ARTn3gJpJUXLhNmS57RmPNbVOga8WzDi1SgS5HyBnL9Fp5lMrPPTJyt/k+N/BvxeltVXm0LUuCR81dD7dmrYd8xq6nAproW+U3dpdo4bGv+Y6wwOf1DE/oc/XH6Y5cEOKLh80Smknmj2qr75PjcWTY0Rp1GPNFT/aP13JbEbW0dUyhYY6n7SxDopqZ/QANU/aVocAKK5m2JhhpOi6sBOoNwCxBo9FiMM3DVngln4MIB8ksyjimD2WgpLitZd44dlo1tgL4f2hTmPCVqcU/GS3GlYcJRgm/a6QO6kI10Z0AfDDd7rYJR5oPJAQCu2uQBSCVzsD/rgbmYkZ0H2gK/d5KlblRmyavktS3y4NsmF9+OTVelzu2u4tUuedsmc/wUK9rDRa3S+YD2f8e/3vF5QL/HRykmOHKniYsDl5hB33BV9RQCChhX+CxOfDw24sCFnNfpGprplW6KrCdQO6t75AQD2PbMseBluv7vn397YnxlSbuLtru/DwIBYpsqSO7A/gx0Laq/ukAYHu/L2UUfqe3dZifX86rDKGThs9wheNtacp3D1kG3XkjybdAwY9idzoAHsU173ZQwug1BmOHoFGqZncKd0YyX11AImdZqEIp1tUnAepj2++tlUytZiCGyT2sl5sCMzhPsefauDeRTMr1ue2YGN4p0e+lWcOnuC+ZOcQB19is8kcl6IKBtTbsqBERv1/c033zbqe5Wlf3D4vD1g/8v/gdQSwMEFAACAAgAkK6jSAh+CyMpAwAAhgwAACcAAAB1bml2ZXJzYWwvZmxhc2hfcHVibGlzaGluZ19zZXR0aW5ncy54bWzVV91u2jAUvucpLE+9LGk7unYooaoKaNVaQIVt7VVlYkOsOnYW21B6tafZg+1JdhwDBbXr0h+kTQgRn5/v/J+Y8Og2FWjCcs2VjPBudQcjJmNFuRxH+MugvX2IkTZEUiKUZBGWCqOjRiXM7FBwnfSZMSCqEcBIXc9MhBNjsnoQTKfTKtdZ7rhKWAP4uhqrNMhyppk0LA8yQWbwY2YZ03iOUAIAvqmSc7VGpYJQ6JHOFbWCIU7Bc8ldUES0BdEJDrzYkMQ341xZSU+UUDnKx8MIvzs8dp+FjIdq8pRJlxPdAKIjmzqhlDsviOjzO4YSxscJuHtQw2jKqUkivFdzKCAdPEQpsH3oxKGcKMiBNHP4lBlCiSH+6O0Zdmv0guBJdCZJyuMBcJCLP8LNwfWnq17r4uy08/l60O2eDU573olCJ1jHCYN1QyE4pGwes6WdkBhD4gT8Bp0REZqFwSppITZScs05d0ZDJSD3hRa0UTpktENStlKN/g2XbZDcxWgEgYhZhI9zTgRG3BDB46WytkNtuCmq3l6VRIAF7cnQeR/fm/fZiROSa7bq1oKjXc7jxjdlBUUzZZHgNwwZhSB+m8JTwtBqcdAoV2lBhfYxSAsOFiecTRk9KnI6B/yToSswkVrQhF7NBDPewnfL79CQjVQOuIxMoLOBzrXHrz4LOCNa34OShY9b/bPTZuv6tNNsXW65AAmdEBk/ExwKztLMbASfzJBUZqEH6YiJ1awoCuW04JWJrfryMmieWuHL/NbFWIHeYEk2Y+U5hfmrB6XNJmRSDKIbrgIaRpBDSTwmMGJYF1xaVhYwJhIpKWaIxLDWtBvrCVdWA8UPsIfWL/fQ6yMui9MYVhtYzCnLS0Hu7O69r+1/ODj8WK8Gv3783H5Sab7we4I4c37jnzy58pdr/+E2DAO3pR9f2ia3/+bO7l20vpbJa6d1OShV0la/FFy3jFT3cxmpC/+S6a28YEq5AEtp7IcM1pLgKTeMvmWLvaBNXvVu9z22mTbZYMyvGY3/JmR/Wl4T1+6FYfDoxdVxUi55ColwK3F5223s13bgpvkoq1IBtPX/Do3Kb1BLAwQUAAIACACQrqNItfwJZLoCAABVCgAAIQAAAHVuaXZlcnNhbC9mbGFzaF9za2luX3NldHRpbmdzLnhtbJVWbW/iMAz+fr8Ccd/p7pWd1CExxkmTdrfpNu172po2Ik2qJGXHv784TdYEKPSwJhH7eWzHsc1StaV88WEySXPBhHwGrSkvFWq8bkKLm2nWai34LBdcA9czLmRN2HTx8af9pIlFXmKJHcixnA3JoQ8zt58xFBfj2xxliJCLuiF8/yBKMctIvi2laHlxMbVq34BklG8N8urHfLUeDMCo0vca6iin9TXKOEojQSnAlL6vUS6yGMmA+UhX9jOS04c6f/sD2o4qqi1t+QlliNaQEuIiXy9RhvHceI9fZY5ynqDhrzbQL59RBqGM7EHGzu++ogwyRNM2/9MjjRQlFjTmnH/Edw4TpDDjh1ldoVwk4IUw0MVXcOWxd70LQO5rOPcpjqsU7AnrerAQ8NEzBgstW0gTf+psqhJvj6028wGLDWHKAEJVD3oyST+RVnk3sa7H/YE3yovQl9P0kFfB2hpWXcKBu1jf41erW7srQqfvuiBDCTunDFLslT3yt6nrETJQ9shnRgt45Gx/nMGhqSP5R74l7jnP199YgRNzLJzVn7wVIz3g6KogVafwmFoUsFCYzgutAd8tTayuSyk5yinlZEdLoqngvxCX7e1lVJocGFyvne6sVFPN4FTD2RzNmg7LZc9xPzpr3JDdz0J/ue480WaL30yJ1iSvavOzpKYTxzNjYgozTU4zcE8aOMh7vhEBx8YeItVEbkG+CMHGhuFCgxrrXnTDNQRPk6AGaXK6yqlzcqr8vK0zkGvzahSUr3Ks7IAVLStm/vQrhTcoDhgD1o6qK+OPE/rel4HCNQEQmVe+a7tDZ6lbpimDHfjhDxT2ykN3S5Xp0qGGW+oH2Oiw5ZxmVE+6XdH3SrxDAv0J/KtJK3J8YBnR9ppkyt4smny/hvtcosXs1xk2X7jJ7Nn1UuTY2I8raJT47+Q/UEsDBBQAAgAIAJCuo0gqlg9n/gIAAJcLAAAmAAAAdW5pdmVyc2FsL2h0bWxfcHVibGlzaGluZ19zZXR0aW5ncy54bWzNlm9PGjEYwN/zKZouvpRT56YjdxgjGIlOiLBNX5lyLVxjr721PfB8tU+zD7ZPsqdXQIiOnUaWhRDo0z6/51/7tOHRfSrQhGnDlYzwbn0HIyZjRbkcR/jL4HT7ECNjiaREKMkiLBVGR81amOVDwU3SZ9bCUoMAI00jsxFOrM0aQTCdTuvcZNrNKpFb4Jt6rNIg08wwaZkOMkEK+LFFxgyeESoA4JsqOVNr1moIhZ70WdFcMMQpeC65C4qIM5sKHPhVQxLfjbXKJT1RQmmkx8MIvzs8dp/5Gk9q8ZRJlxLTBKET2wahlDsniOjzB4YSxscJeHuwj9GUU5tEeG/fUWB18JRSsn3kxFFOFKRA2hk+ZZZQYokfenuW3VszF3gRLSRJeTyAGeTCj3BrcHt202tfXXQuz28H3e7FoNPzTpQ6wSonDFYNheCQynXMFnZCYi2JE/AbdEZEGBYGy6L5spGSK865MRoqAakvtTAagaeiiPCx5kRgxC0RPF7MWqLHzJ5yATE43d36SFr8CPTxxgnRhi0bms8Yl8W4+U3lgqJC5UjwO4asQhBRnsK/hKHldKORVmkpFcRYZASnDE04mzJ6VGZpBvyToRswkeagCZsvE8x6C99z/oCGbKQ0cBmZwFYFOTeeX38ROCPGPELJ3Met/kWn1b7tXLba11suQEInRMYvhEMJWZrZjfBJgaSycz1IR0xyw8qiUE7LuSqx1V9fBsPTXPgyv3UxltAbLMlmrLykMH/1oLLZhEzKg+gOV4mGI8ihJJ4JEzEcdy5zVhUYE4mUFAUiMTQq4471hKvcgMQfYI82r/fQ6yMuy9EYbg6wqCnTlZA7u3vv9z98PDj81KgHv3783F6rNGvhPUGcOd/DT9Y28UUjf9oNw8D1zufbsNX5v+rCvav21yqZumxfDyoVqd2vhOtWWdU9r7Lqyl8bvaUro5IL0GbG/thAoxE85ZbRt9w0ryj8+vvXb4s3KvwGo1i7ff/fIPxo8dxaeV+FwbMPwBrIVx/TzdpvUEsDBBQAAgAIAJCuo0hocVKRmgEAAB8GAAAfAAAAdW5pdmVyc2FsL2h0bWxfc2tpbl9zZXR0aW5ncy5qc42UTW/CMAyG7/wKlF0nxD5hu6HBpEkcJo3btEMoplSkSZWkHR3iv68OX03qjsUX8vLkdewq3na61WIR6z53t+6327/7e6cBalbncO3rokVPUWdGJAuYJSmIRAILkOJ49CTvzgRlzKQznZcfaGtqfkzhP0suTB3PCAtNaIY6XBDgN6FtqMM/J7FTq2tfU63R89xaJXuRkhak7UmlU+4YdvXqVr3EAFYF6AvokkfgmQ7caiPPjg8DjDoXqTTjspyqWPXmPFrHWuVy0ZZ/VWagq0++3gP9p8HLxLMTibFvFtIw8WSI0U5mGoyBQ97HCQYJCz4HUfPtu/UH6hk3CwroIjGJPdKjG4w6nfEYGl0ajjB8TFZejW4OMJqchY3dE3e3GB4heAm6YTW+x/BAleXZPz5gplWMHWmgzZ6fUKH4IpHxIXUfg+Twsmjb1r1zoe76Y+Y9IRU8oRX1/NK22RGChgCtN5aOeU2Qd0rZCUqURA5FaNS0Kug5YsM5gvvPLuPW8miVVuOhGo5VG7heg54pJarbf126Z5irs/sFUEsDBBQAAgAIAJCuo0g9PC/RwQAAAOUBAAAaAAAAdW5pdmVyc2FsL2kxOG5fcHJlc2V0cy54bWydkbEKwjAQhvc+RbjdxG6lJHUT3Bx0lpqmGmkvJZdaH9+UinSRgEMg//F9PyQnd6++Y0/jyTpUkPMtMIPaNRZvCs6n/aYARqHGpu4cGgXogO2qTNq8wKM3ZAKxWIGk4B7CUAoxTRO3NPjYQK4bQywmrl0v4ukditkUw6LC4pb2L/szgyrLGJPX0XbhgFW8x7QgjLxWMDsXjdxi60D8AhqTAEyqwVACaH0CeAwJwI8rQIrvm+ekRwrxo2KQYrWeKnsDUEsDBBQAAgAIAJCuo0izv7NQbQAAAHIAAAAcAAAAdW5pdmVyc2FsL2xvY2FsX3NldHRpbmdzLnhtbA3MPQ6DMAxA4Z1TWJ7K0L+NgcDGWFUqPYAVLITk2CixqnJ7sr3h0+vHfxL4cS6bacDn7YHAGm3ZdA34nadrh1CcdCEx5YBqCOPQ9GKR5MPuFRbYhQ7OM6cazi9KVb4zF1Ynr2e4RNuPFu9DcwJ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kK6jSIyYS/o+CAAAjyAAACkAAAB1bml2ZXJzYWwvc2tpbl9jdXN0b21pemF0aW9uX3NldHRpbmdzLnhtbLVa627iShL+v0/RYnWks9IqXMwtK4aVL01iDTEc7CQzu1qhBneCFdvNsRtmOOLHPs0+2D7JVrftYBMgdmYWT6JxddVX1XXrCxnEL16ob2LOAu8Pwj0W2pRzL3yOh39CaLBkPoumEY0pj+sHyqMXuuybGT4xQQNqzEnoksjVxWg8bKCR/KB+T+0bfXhra+0W6rVxC/eRgTs6jF0rxrWiw5jRauqD+hFEghvRJQ35adRBvTD6VsAMYxpxM3Tp96FS5M4PFWdwExHXA7542G2LZ59p3Rtt8aB2s9Pr4H1LVRSli/SO0TQa+17vuqc2EW60Ow1lr/VbSktBzU6ned3dN3utjgJvo+suoLTxdRe1e+12y9i3cAukkapqRkvf95TrZlMFbbh/re9HI63XaKBms6m0jX2nq4y0BgJuBTBUpS8cqBiKpnT3qqY2+woa6SNt1N5jA3f1Duq3cLfR2Lc1TWk0Ds49zC7vrgO19HQyd74DeDIEJ0dFbtVPJNdguYkiYHZosPYJpygkAf1UkzkZcpmx6NclW+/+UksTVCZzxp7ZVaQmRCALsOEJrEFdjmRs0q58YeTpyHM/1RYbzll4tWQhB6irkEUB8WvDPye5k86sjCTb0qiK3BNZ0oO6nvyUFUt1QT7Dc0loyYI1CXdj9syuFmT58hyxTeiWMnO1W9PI98IX4G5c93R8UZHvxdzkNCjYh/viKS+2hnjGVJjXxeIpJemTBfUzjQ35qSB3UPm+R45Et17scSmqNsVzSXRNnmkxAH1VPJdlQtBSjFpPPO8LcfqdA7siyr91kd0nOxoVlSTt8qIUW2/WVfNpHbFn4eyi3PuBfpXzGXSf8FlY2BBPKSExQaGwVJRSt8n5G0eM6etxLxkEoAWCm28uKUlCTrW5PrmbqtbX+XhyM5lr5k1tqCdViURZ/trq9r83O13oXKlcSST7Th2Pi1hIgnUa5bAsZzYZzwEQj+cW/uLUhuJ3ZdHJvTM2LVwbpv+pDDCd4YfaUPwuI3o/m2HLmdtj08Bz055bE0f6ZYwdbNSGX9kGrciWIs7Q1qPfEF9RBO3ZiyiKfc+VA6Jle+GGltBnTO5U05rPsO3MTN0xJ1ZtaLMo2v1VIpMNX0HyrEiMXC8mC5+6Ui2kiBxf51co+MdXHnCygHjhVRntM/XRtG7mzmQytufYMjJKbYhDFxkREZqqA81UG88AIyKwjn9MfC6zTyIg1fcrg9yaN7dj+HGEIbfe88qHH/4Ba6YYQjKlYQlBSBw8g6yz7cfJzBA+BIWIoDWJ428scgtJkw9dCWzT0ieQmrqTw3cETIYNgffCJaQOXfISeHfYttUbPNcmXyDHoTYnFYUmn6EkP1cU+optqCFslxCz1AfzRhUVIcowK5CsBpdE5Lu/Q2S5BDnhza3HNjFQhIehTGQ1xleVNdn4t3sIpKmOz1R7AgzOlm/P3paCKZELy1wJXdCGdGyI7Prt3vzHfKSaY2zMId2MyePckV1SKA3IDoWMI+JuSbikaEGXZAOVsIMx13PlmIi8NOH3jfcHIjztP7+krcsy8JdfPmBSoeGdsAz2y6AMtilr/p524bZ0Bh80ROT6WSvKOODDJtg6ttSZOfk5IYq9YOMnXfpnBOrVuKrBeteOH/dX+bD9H4yxkxasmdDRNI9VEsKwEoslBxZPv5KgaY1AXXpYhIYvTqiVAKxJimEx9AMwD+C5giEP4NFqEI9Ys00HNluPdCFOHyWEZa0mUTsdb3FG9Ckc0F9LdUGfGOyXfEq2yUYG1i4Z/jJRzm2VCkuLYzpjMNwCzOckqQDV9wJxhioHe3+HM1ckq0FhPo9s47uyun3vRa4I4OdNQN/uw54iFkiqT+Isr5NF6e8/aEgyxVmid1ptA/FaoKVjlavPH4qYjdWZfjvXVUvH4kQh6tkvLwfVIXwyduz5WNUEApRJQPhyBavwkzjnlcdKTgQGHqmAl07epiRarv777/+UhzmyJ6GilPq3qjhQ/KJr4le8f1qM0/hfJXAcVSuKypeSgumBKhMtf75yTEjQn3JkIcmyFLBAXHGVUg0lkIZRdRxVv72DKrFlUbBNBHvBiiB36uwzND65168N70j0Ao3TYcyvCiQ9L3KTV7bhcMTdcN8LaUXxH16JxOQdczpXDUOe/aFGfW/5kiy/Lhxg0ms+5LPnKnj6rWpBdz6CpK7Hq2PKxS3rWtASkvdDQ9ieXOteCYcLFZ9AD+eF+5mQR8yfiputt1e5wCAu4iCNhzwSR/rsLc8Rr9i3NHbDJ+LHwJYnHbNOwYap2CymkEXaMfdM1I6bx00px4wPzId1QU+mk4Mu0o+ldF2TN795Ba+0N5bDMSsdypl+IB7zW/Q7f8OfIx7z22JNmcC57q1Nx0N50ew6TiNRnl4mdsBDQ9mlUp7srcgjLBiLa9k4N5GUUOQMmEuHcm10vICm5SxoeYPrZywehK/blzshs9jJacfia4fCwCF965fzd8A97tPzyS3nASWYd7V8P1UBKc+pEki+Pjh2RkJFfLemn2pwECHLlej0cQ2lGJ9qwp3JNzTn5NZZPxPtLCcprbksGsh+Ltt5JZWh6OLVVLGk2C8LDepv/DSoX4rQIIU9H8BwEyxohCEHPOhyaYSKxDz7KrsKe5A70iO5M6N5AL4C7BDOSFkl5AiFxJLbqqxakpf8OOwtuefTLc1aVY6Qc87l+Q9iqI7Lya3yMX3i+fROKZWrIO11h1ws9sAc/ayUPJHllRyNVCw6ThaxnP2JbpUtPgcbTyxHWZsW6Z7v0IwfRb1+QhXwnvP+oJ5fZqFHvfmW9ZgGooB39m8O/gdQSwMEFAACAAgAkK6jSCqKN+aHEQAA8GEAABcAAAB1bml2ZXJzYWwvdW5pdmVyc2FsLnBuZ+3d+VeS2f8AcEszJ2eizcwsbZq0xQXUGjMXWmzSkXKd1FLR1GwzNTMUWVKnsUUldcpdmlzaJW3S3MAlJdSgCZXSlAqFEJUQkR0+9J2az4x+5g/4nvNwDni49znPva/73NUf3lzyOrDvm0WrF2lpaX3j7ubqo6WlA9PS0o7T09WkqHZb7tP8mRfvs2+3VhV1DVfzRSdq1/5dWlrVOH1F2ALN969i3QLjtbQWt396zyPH3I7Q0gq74O66yy8xZGIIfuVBpJIsUOajtJzPH9AGteV+tHya9SNk04+uznrL59ssmXgGKf/ouv5F2jL9+Xt0Lnl5KrRTkJWBFJlobZNiSH7uQT2fdujRUcI2JuOX/fUcWml9FaOnNIlP6yE+LlBIpume9vxm8TC7BDFcL5Gyi2Jk3K9XhZ6fp/v3j7c/rF6lLDvkti2bizvMgrpI3qYZS7uuuNw01P4a0qL194/7Nl7REYoneuamWEV1wM2Vtv/MhrTsTNbucxsjP6BB1U3KsPt3YCb7MiNmlXcjPeWEWd0Y72xQIk4fQZss+Gf2+ZRI7b4fTyuVfKwhDFY1p7rnU8Df+FnUV1ha5ZlFjWTMzv8QuRPivcTAVXd2Rr7REliTd2LZnPvNay1n/PwsogdtN0tz1fghxHvpT3Nv9RBCuZezjNMzt+yWNte9fkuNZpfR0lbuv9R355D97Batn6e/3MB7b8ScOunnNm3ZHEfNmG0P0bWE+bkaZM++XpOMNLBZ0AsgAASAABAAAkAACAABIAAEgAAQAAJAAAgAASAABIAAEAACQAAIAAEgAASAABAAAkAACAABIAAEgAAQAAJAAAgAASAABIAAEAACQAAIAAEgAASAABAAAkAACAABIAAEgAAQAAJAAAgAASAABIAAEAACQAAIAAEgAASAABAA4v8RIkXaNvKI5jIo+R/RAs+nqO1ju8MS0+bG0dM9bb8uP+BVwCqb2WEBW3rOh77PbDNeMCeioJ750YNHD85OhcT+e/v+W/I12ObIOXV9dh5MmWc+v2zn3RezylirKTr1Umib1uwq+QucYS7SkdznHuDm35OmKBvtcU5Tz9gpC0221+NFZ/q6/cFRzU1rx/IY3qP/LNDaHqJEzayA5gXLbfs4jSJhHUkZPe0Q06wSbWVxGSrMLUkiWVUMDclHSd6lF5mqJeSNhm7WjU3IJN7oTFa7qck/YynCtflE+SRFVaH+dtdNF84DRjTlnDO1Hu1CYgedgFSzRfAdeGk7K3TqTTyt5CdLo/TDYARy+0kT9QXDkFe9tG04ebupKlZIdeSjJuLgaFHfczBGcOUKnuYiH7/LecwWC7d3Y5c0CTqN4SVKPlYtH6RikGBRYiP10eSpN0yoWkobNAE3M4J/qHovDkAGmqCn/3geSeD8VlqFLDi6t3Zc/sJROE3N//L0c1JkHtO+ykWXtnmHcuNKk9gFHTQzXtz1Ulq9S9PkzN30ZXEQB8bqn8Din0jVjI3ViKEERsfG7pOl4mbxsPwx+d4rH1IIvphBi8EIiwzVjWxpUnG7WuveI4KXT5SqmY/mv1cz6g9KViG8QY3yyUZEZxWyAVmMHEA2xYFHb65/qgcWqfMmTxVlC2rWTiUHzdT08g4R9gS6XG8OB9PvP1uMPRxQw333V4Wpr3cqR4dYOCgmPLz14hoPxNkqm4iJ7mAE6hoz57vF5ifhL3xRTWZOlHbe8h7ZyBMVYj/kTiSl1jP/pDdEuSHhvlZOXgdrUpzO0PuWpTgR7J1drkrW+UXw8HJ4gr+IaVDfWZL51taE4JTR4b3gIvf9iDFT0tn/wbb0XF42GotDru28ya3JqwjhvJMGtI7suH6cfCg7ST7An+iud7D/3K+2m2mLmq08BfG99zAF16mKu1iSLwqTwPDgPJx5l0opZX6VhOK2DbR442NppJHwQbPA/CCmqSWrO6hS7BX2myrZpGbLhgzRvguEpXu3pMLwmMTbXjbwKxlmf1TZU4N/mFE6j4ktbnmAuy9u8QAzBxBbBk34n2oSkL12akfyAC/58Ll+auGXDm7nxRx8vwJaDe3s/n26NjaDKewt5QzwOTVnD4piWyNoobaLEdGQO6RWPBZ7RbqgbyM3vOMhe8qJGoaFnGpsXApjC0JXw2oXXK9Pj8aRVmw4Z2QEphNJ5IG8SO6o49PBhOblziOR07+nNzs7QDnkz2Ph1rEbRCeWOZaZIyW/9kDEBpvmMbnMW8StUVzLfqcgSH1laM1Esm+G/t2rPiBDjyoxqMBX37wxQ8+cp349tY0/7UQVEUscYjjPP98Q8bJlv8r81uDNpy8DmdyrcSUkrJJO8eBUT8e2jqxOdUdvplbx432qy4mGXYUxeg1nC0xKlWF+8IN2mX50fpgPyUXJwFUy2yOQVJGZHx0rPYYC5coeC5RenSz4jDPM2u7MB371TGQ1hKJITI4P+WsaPG6cOPGYMYDanBUja1CCA+FYpSjtJmWtvnnRa9zx4w3jYekr7oQ37TksNHPIU8Y/EF1KWpArIIz0qk/Lb6XjBDUIbGkC1cCmU1xWgHH368hpyFt06LsTmedtlZUE+q07HLvM9QY7Kj3tQJvoQritbduBqWQYicsrzBvtTaWYqj6mP8C29MnTg/kLG4pmZPiZhdGTZOXnKRetm6UkbDWZSuLa4M9RXtlg+b6o4XTVycJUSop+ruznxAbXV7pnGXmHMsAdd9I9sdbOpAr7+SC4OusJtYE4UoHJ2mlLJazvSAyw2tdJ8NQUe3EzS1CJsH//g/P93V2R6vnPX+ad6uu+rjJhFRH7u5vZkfWWA2tObEniBPJ7hzHyiSunGya4OrkiIqjZ3pN///NC9jbomzVTnnoM+JvnWNWYP0k2Fk6XPUmSfTSEo+KEvb6e0RiVEM+cEfBqOb6kGYWQBkddaJWohbgkXlJf+xg2F1fGi8ubtEBjRBKRZk7Yjh4Q2PbzvEkhBHoVo84khOMPwpeGK5HOTJlItiaUQecnr2SNOo/IC/TMF+rmml01mQQZ6bocVmYRhwUYGfcWPLOH3f1IFtP6dPDXus1/BdK11YxVi5mvtFnH2XABRJXsmibLT2Dg7Jko4T1mMoPVC1/cz9/mMlmivpLDJ6lVHblZq7KbrD1ijCnCQjx561u/p7dNWYxOeOLp5BKe1A9211S0A8eoe++uXMWpFnqpxeeDecLHBBqRSXOFLIWttBh5aVySLtc+SWmJ5D+zTiZvyn/4OKK73Sjs8/p3J6VuGMm7EWCrSj2NWgY9uITuOb4PUoBZBo9jaSY+otVZGP7oILkdq+TBwSbYhuHbHF/olsL7mfPo5MPI5FecpCwcgycy9iRZ5AfNKMj0Xl7wHxE6ZUmrVnMcm9PQIZNS+q+ZFcICaJCmPke2brbF8UHVe1IpAb/2qBGDwojMbX+F/a1LuSfxj6u9kFUtu43bVbcgVyaCqgS4ugfW1zXXB8NYbh25Mm/4+xrPDQFTJJqwWLWAc9FVrpMrayY7ZO3tqh19Vp3q/jpgh2mr67pL2eW3nTB8aHntECm07Wex/l9jLGHVq416Pfijlk5jy8Uyh91uVusrW8tduKZMRLhqe/idmuj9zpk64ddsiWqK3iIhmB4oR1qVCAY4dnAkg3cIfLikVaKyEDVYod2pKDPb9d7OE2erbZXKLAPYmPhT4Rv0zDUrN/R7kmIUDN4Jw/YT+tpfts9IVFc/nNgJCSPdQxPs5X9WJ4iQgk5tqQ2tsTqbEROww+U30+oyk7rdu9HqHG5eXgaccAyidAjGZbzwUTsS19wiRkQyGeGUQRcawjKykxdM4FRdoCgSHjBOypIPkFZEMfLe6JnDMazOzW1JrQOih2jrRKfny0oFHy9/e0GkkvOZTjOvwos2lia+r8WDoIqP7EamcrKDpbeRIV8cO7EW2URvMGwd+X2yfTBd/mWHVHTibfY+k9eO32fgAjn6uVLSQTt1TvFSEDsulOtxZkxchLHrFYxuF2LdzaVrErkhuZxtzril9p3iYCO4jx0839JZfdkqPNhWrbJiHccZwLo6X0oD8i0tYS6yD2XPxSS1cv/e7NQGHofuCUULtoueiLZyW5NRWLcE21g3SAGxzITeGUwj0AuQwc2gsC9bKeLpt9f8Q+pzQs+8tl8zpJlSO/Ne9qivFW9jPjnb4PdaFLnF49sjE26hE8LXM2YOopP0C89qwZT6cSmj5qhr+fFNher4HvIi88jv0EWC/fCoeRX9G0AukrcV1RGrvcfieMdfpoklqvO8iNAJR7Y3h9x2SpV1CCI4R+dOdPK6HP9cJeRGiZrdH+iyuUf31WD1j1TJqnP3rc9peoXTzYxId2cVqqJmhvWBt8hcJM/ALk48DCnAuh9QIhZky8YyZDUVAmevMWkGI1kFnr/2u/xfL6GHS3Vy3SFJrEx7a2Ivu0azkUgfiqc5F2meEaKIpJyIwZS+NlKw7Un1kpcWUAR+V3PaIKeke/p4DmJatPiMYnn4YGnVsM3h/HFxa/tv4g/cks8V/bo4LcVTs2U98lU26usd6DeyDeqaWG9TUwarR21WtEiLZdzaLxxcCeok7MeSLn/FYnDUT0/LdlgOecoUnTwbKE72snjpnrG4sXeNIcwdBNmVP5CSabxX1S1jWpQs0o2FAmXuYyVY6Uce4Z6qdQ6CFGiG5NEqkbMH27vcWuyJldE7aDK1MB06/WJPEV4xsvEIpaAjZ+mTpzmjob/THPPQaZR82UQheJG5i5djb9mtqIufu17M2wd1wwOO+ePLDQ6MHr9+Ct/VnVQCJvMIJKK/5Z1HTeGaXRHo2IQTV7MNbpREZVfuKl/0CuXgQ/oeXVwoRskHmSthOrnGjX6BSHLj9EceMhmOdHBSsLGxI1lDNp8b52ttcPO0T+OxmhF1g4s19BqTU88pHXS8rmf+iA8/w28WY6Kda3jdp9gWuTFo3mHNmWB9/riksoshWhzPBemBxPNWfNmSv+hu0Uyaw1sKLaXEKly35zvxHaxBFBPcYcQ5FmYr1fGEcKXOASh3KlfTS4j80DzV+Y8fQ0zX1ceIv2w9TDGSd7uYtAgmzoPfS7cqIPmCGSUSNBMtHkrrN1tp/oj0DfNTj9Y0rkWuVGwjMHPgrD2kk8tamLuHyO0fQFSJki2V8969czl25MtgkRnd5odVz4R3xWObzJgclewBWgpPnnhsIX3T0haxbP8YfuHwzH44HCMdJdx0V6qjmdOPVUlhmi6d9Mvy1hFJaznxXOyEYx3alP+C4Bkka+9ol6NjR6lDDn/W2Z7ckoByauCTq/2lZz2OEqbEO/o4Cdfwhk81z0dVKVm1kMSOwasVHCgcBbo8jTdQURHER1IRAWuVX/xODJF2w1Vnwkn8Zz9duGGqeLtwIeN1uOe3vIlGDK4Cuk7zvFAvWNZDZp9buVx3zEI7S1DPvuNEk5Wu9YjywcVvAfNtQrIaWBV2biYmC3PjreJPWtBxmOmy5+0gaNOOwl5WP31D+mRcczxfs1f85eMqrFufsOkywXM8cWNIFP/KlyUoNyVcbTZsM3/nlBMDRU2uwtMIDunhCrMTa2DUpYFnYj8Fy68k5lE+9WmPMsp/p6yS4T8Sg5WtXX8/KHKO3VDdnAginXhfc+zhTPxwvAKFibZ06ITf7GwtH96UJbLvOLl4PboYrZqpn++GhubKfH6WMaV5HxTjUdBGiW0WMj/gPehyvCKtrbvH6r/HPn9tzrR0vJCGpdOSGkmqS/LmVPcp42IhizjVZVG0zxR91lf95uN0lPKQ83gx3B7cCF03+8j/KnonpEBJb3uYmN4654Cr6eFHNrfPSbbTZNgvilkx5ywOAZmrZQzSmsv2X+vO/fEAj/8L1i9nqs+tG970b8H6RR2G8O1L/se9W1rydO9eezOg4Kdfu8RX8Rx32s25IsowsxwTpJlzBJo+ts/dZ/mcf3DceJBy4jsW2b+1HPNOs+Dw2UIaNCYZ8mNhYdfs3yeAavftvnsJhlWYFhB7mn9T60K1NC/3vQdcq3aHpv4HUEsDBBQAAgAIAJCuo0iV7pF+SwAAAGsAAAAbAAAAdW5pdmVyc2FsL3VuaXZlcnNhbC5wbmcueG1ss7GvyM1RKEstKs7Mz7NVMtQzULK34+WyKShKLctMLVeoAIoBBSFASaESyDVCcMszU0oygEIG5mYIwYzUzPSMElslCwNzuKA+0EwAUEsBAgAAFAACAAgAkK6jSA5qJE5iBAAABREAAB0AAAAAAAAAAQAAAAAAAAAAAHVuaXZlcnNhbC9jb21tb25fbWVzc2FnZXMubG5nUEsBAgAAFAACAAgAkK6jSAh+CyMpAwAAhgwAACcAAAAAAAAAAQAAAAAAnQQAAHVuaXZlcnNhbC9mbGFzaF9wdWJsaXNoaW5nX3NldHRpbmdzLnhtbFBLAQIAABQAAgAIAJCuo0i1/AlkugIAAFUKAAAhAAAAAAAAAAEAAAAAAAsIAAB1bml2ZXJzYWwvZmxhc2hfc2tpbl9zZXR0aW5ncy54bWxQSwECAAAUAAIACACQrqNIKpYPZ/4CAACXCwAAJgAAAAAAAAABAAAAAAAECwAAdW5pdmVyc2FsL2h0bWxfcHVibGlzaGluZ19zZXR0aW5ncy54bWxQSwECAAAUAAIACACQrqNIaHFSkZoBAAAfBgAAHwAAAAAAAAABAAAAAABGDgAAdW5pdmVyc2FsL2h0bWxfc2tpbl9zZXR0aW5ncy5qc1BLAQIAABQAAgAIAJCuo0g9PC/RwQAAAOUBAAAaAAAAAAAAAAEAAAAAAB0QAAB1bml2ZXJzYWwvaTE4bl9wcmVzZXRzLnhtbFBLAQIAABQAAgAIAJCuo0izv7NQbQAAAHIAAAAcAAAAAAAAAAEAAAAAABYRAAB1bml2ZXJzYWwvbG9jYWxfc2V0dGluZ3MueG1sUEsBAgAAFAACAAgARJRXRyO0Tvv7AgAAsAgAABQAAAAAAAAAAQAAAAAAvREAAHVuaXZlcnNhbC9wbGF5ZXIueG1sUEsBAgAAFAACAAgAkK6jSIyYS/o+CAAAjyAAACkAAAAAAAAAAQAAAAAA6hQAAHVuaXZlcnNhbC9za2luX2N1c3RvbWl6YXRpb25fc2V0dGluZ3MueG1sUEsBAgAAFAACAAgAkK6jSCqKN+aHEQAA8GEAABcAAAAAAAAAAAAAAAAAbx0AAHVuaXZlcnNhbC91bml2ZXJzYWwucG5nUEsBAgAAFAACAAgAkK6jSJXukX5LAAAAawAAABsAAAAAAAAAAQAAAAAAKy8AAHVuaXZlcnNhbC91bml2ZXJzYWwucG5nLnhtbFBLBQYAAAAACwALAEkDAACvLwAAAAA="/>
  <p:tag name="ISPRING_PRESENTATION_TITLE" val="1"/>
  <p:tag name="ISPRING_SCORM_RATE_QUIZZES" val="0"/>
  <p:tag name="ISPRING_SCORM_PASSING_SCORE" val="100.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OUTPUT_FOLDER" val="F:\我图VIP设计PPT上传\10月份上传文件\298"/>
  <p:tag name="ISPRING_FIRST_PUBLISH" val="1"/>
</p:tagLst>
</file>

<file path=ppt/theme/theme1.xml><?xml version="1.0" encoding="utf-8"?>
<a:theme xmlns:a="http://schemas.openxmlformats.org/drawingml/2006/main" name="Office 主题">
  <a:themeElements>
    <a:clrScheme name="自定义 4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7032"/>
      </a:accent1>
      <a:accent2>
        <a:srgbClr val="01BB3B"/>
      </a:accent2>
      <a:accent3>
        <a:srgbClr val="007032"/>
      </a:accent3>
      <a:accent4>
        <a:srgbClr val="01BB3B"/>
      </a:accent4>
      <a:accent5>
        <a:srgbClr val="007032"/>
      </a:accent5>
      <a:accent6>
        <a:srgbClr val="01BB3B"/>
      </a:accent6>
      <a:hlink>
        <a:srgbClr val="007032"/>
      </a:hlink>
      <a:folHlink>
        <a:srgbClr val="01BB3B"/>
      </a:folHlink>
    </a:clrScheme>
    <a:fontScheme name="自定义 1">
      <a:majorFont>
        <a:latin typeface="Calibri Light"/>
        <a:ea typeface="思源黑体 CN Bold"/>
        <a:cs typeface=""/>
      </a:majorFont>
      <a:minorFont>
        <a:latin typeface="Calibri"/>
        <a:ea typeface="思源黑体 C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1518</Words>
  <Application>Microsoft Office PowerPoint</Application>
  <PresentationFormat>全屏显示(16:9)</PresentationFormat>
  <Paragraphs>110</Paragraphs>
  <Slides>23</Slides>
  <Notes>9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1" baseType="lpstr">
      <vt:lpstr>汉仪粗圆简</vt:lpstr>
      <vt:lpstr>思源黑体 CN</vt:lpstr>
      <vt:lpstr>思源黑体 CN Bold</vt:lpstr>
      <vt:lpstr>宋体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2019-05-13T21:35:27Z</dcterms:created>
  <dcterms:modified xsi:type="dcterms:W3CDTF">2021-08-26T02:27:26Z</dcterms:modified>
</cp:coreProperties>
</file>